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61" r:id="rId3"/>
    <p:sldId id="271" r:id="rId4"/>
    <p:sldId id="273" r:id="rId5"/>
    <p:sldId id="272" r:id="rId6"/>
    <p:sldId id="274" r:id="rId7"/>
    <p:sldId id="265" r:id="rId8"/>
  </p:sldIdLst>
  <p:sldSz cx="20104100" cy="11309350"/>
  <p:notesSz cx="20104100" cy="1130935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72"/>
    <p:restoredTop sz="94635"/>
  </p:normalViewPr>
  <p:slideViewPr>
    <p:cSldViewPr>
      <p:cViewPr varScale="1">
        <p:scale>
          <a:sx n="42" d="100"/>
          <a:sy n="42" d="100"/>
        </p:scale>
        <p:origin x="468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CCFE9E-4165-0B46-BAF9-C9E74FAF39D8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FD64D-0763-0A48-8E09-65E2C67021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638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3FD64D-0763-0A48-8E09-65E2C67021E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2731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3FD64D-0763-0A48-8E09-65E2C67021E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967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544471" y="2515748"/>
            <a:ext cx="13015157" cy="3166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150" b="0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50" b="1" i="0">
                <a:solidFill>
                  <a:srgbClr val="00A2AA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40" dirty="0"/>
              <a:t>Religionsunterricht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1" i="0">
                <a:solidFill>
                  <a:srgbClr val="D9A1C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00616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50" b="1" i="0">
                <a:solidFill>
                  <a:srgbClr val="00A2AA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40" dirty="0"/>
              <a:t>Religionsunterricht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1" i="0">
                <a:solidFill>
                  <a:srgbClr val="D9A1C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50" b="1" i="0">
                <a:solidFill>
                  <a:srgbClr val="00A2AA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40" dirty="0"/>
              <a:t>Religionsunterricht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1" i="0">
                <a:solidFill>
                  <a:srgbClr val="D9A1C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50" b="1" i="0">
                <a:solidFill>
                  <a:srgbClr val="00A2AA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40" dirty="0"/>
              <a:t>Religionsunterricht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0925" cy="8885555"/>
          </a:xfrm>
          <a:custGeom>
            <a:avLst/>
            <a:gdLst/>
            <a:ahLst/>
            <a:cxnLst/>
            <a:rect l="l" t="t" r="r" b="b"/>
            <a:pathLst>
              <a:path w="20100925" h="8885555">
                <a:moveTo>
                  <a:pt x="20100445" y="0"/>
                </a:moveTo>
                <a:lnTo>
                  <a:pt x="0" y="0"/>
                </a:lnTo>
                <a:lnTo>
                  <a:pt x="0" y="8885457"/>
                </a:lnTo>
                <a:lnTo>
                  <a:pt x="20100445" y="8885457"/>
                </a:lnTo>
                <a:lnTo>
                  <a:pt x="20100445" y="0"/>
                </a:lnTo>
                <a:close/>
              </a:path>
            </a:pathLst>
          </a:custGeom>
          <a:solidFill>
            <a:srgbClr val="65C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50" b="1" i="0">
                <a:solidFill>
                  <a:srgbClr val="00A2AA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40" dirty="0"/>
              <a:t>Religionsunterricht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84665" y="3857478"/>
            <a:ext cx="11334769" cy="1194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1" i="0">
                <a:solidFill>
                  <a:srgbClr val="D9A1C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139984" y="2492991"/>
            <a:ext cx="13824130" cy="41090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rgbClr val="00616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7450426" y="10463446"/>
            <a:ext cx="1937384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50" b="1" i="0">
                <a:solidFill>
                  <a:srgbClr val="00A2AA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40" dirty="0"/>
              <a:t>Religionsunterricht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ristlicher-religionsunterricht.de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0104100" cy="836190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 rot="16560000">
            <a:off x="14864213" y="9237603"/>
            <a:ext cx="250857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14"/>
              </a:lnSpc>
            </a:pPr>
            <a:r>
              <a:rPr sz="1700" b="1" spc="-70" dirty="0">
                <a:solidFill>
                  <a:srgbClr val="00A2AA"/>
                </a:solidFill>
                <a:latin typeface="Arial"/>
                <a:cs typeface="Arial"/>
              </a:rPr>
              <a:t>F</a:t>
            </a:r>
            <a:endParaRPr sz="1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 rot="17280000">
            <a:off x="14889639" y="9104415"/>
            <a:ext cx="255384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14"/>
              </a:lnSpc>
            </a:pPr>
            <a:r>
              <a:rPr sz="1700" b="1" spc="-15" dirty="0">
                <a:solidFill>
                  <a:srgbClr val="00A2AA"/>
                </a:solidFill>
                <a:latin typeface="Arial"/>
                <a:cs typeface="Arial"/>
              </a:rPr>
              <a:t>ü</a:t>
            </a:r>
            <a:endParaRPr sz="1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 rot="17880000">
            <a:off x="14946363" y="8991587"/>
            <a:ext cx="235249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14"/>
              </a:lnSpc>
            </a:pPr>
            <a:r>
              <a:rPr sz="1700" b="1" spc="25" dirty="0">
                <a:solidFill>
                  <a:srgbClr val="00A2AA"/>
                </a:solidFill>
                <a:latin typeface="Arial"/>
                <a:cs typeface="Arial"/>
              </a:rPr>
              <a:t>r</a:t>
            </a:r>
            <a:endParaRPr sz="17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 rot="18960000">
            <a:off x="15044379" y="8821258"/>
            <a:ext cx="293154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14"/>
              </a:lnSpc>
            </a:pPr>
            <a:r>
              <a:rPr sz="1700" b="1" spc="15" dirty="0">
                <a:solidFill>
                  <a:srgbClr val="00A2AA"/>
                </a:solidFill>
                <a:latin typeface="Arial"/>
                <a:cs typeface="Arial"/>
              </a:rPr>
              <a:t>m</a:t>
            </a:r>
            <a:endParaRPr sz="1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 rot="19680000">
            <a:off x="15189068" y="8732497"/>
            <a:ext cx="227413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14"/>
              </a:lnSpc>
            </a:pPr>
            <a:r>
              <a:rPr sz="1700" b="1" spc="20" dirty="0">
                <a:solidFill>
                  <a:srgbClr val="00A2AA"/>
                </a:solidFill>
                <a:latin typeface="Arial"/>
                <a:cs typeface="Arial"/>
              </a:rPr>
              <a:t>i</a:t>
            </a:r>
            <a:endParaRPr sz="1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 rot="20160000">
            <a:off x="15266872" y="8685872"/>
            <a:ext cx="244227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14"/>
              </a:lnSpc>
            </a:pPr>
            <a:r>
              <a:rPr sz="1700" b="1" spc="-85" dirty="0">
                <a:solidFill>
                  <a:srgbClr val="00A2AA"/>
                </a:solidFill>
                <a:latin typeface="Arial"/>
                <a:cs typeface="Arial"/>
              </a:rPr>
              <a:t>c</a:t>
            </a:r>
            <a:endParaRPr sz="17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 rot="20880000">
            <a:off x="15388063" y="8643600"/>
            <a:ext cx="256719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14"/>
              </a:lnSpc>
            </a:pPr>
            <a:r>
              <a:rPr sz="1700" b="1" dirty="0">
                <a:solidFill>
                  <a:srgbClr val="00A2AA"/>
                </a:solidFill>
                <a:latin typeface="Arial"/>
                <a:cs typeface="Arial"/>
              </a:rPr>
              <a:t>h</a:t>
            </a:r>
            <a:endParaRPr sz="17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 rot="21420000">
            <a:off x="15514109" y="8627440"/>
            <a:ext cx="228926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14"/>
              </a:lnSpc>
            </a:pPr>
            <a:r>
              <a:rPr sz="1700" b="1" spc="-30" dirty="0">
                <a:solidFill>
                  <a:srgbClr val="00A2AA"/>
                </a:solidFill>
                <a:latin typeface="Arial"/>
                <a:cs typeface="Arial"/>
              </a:rPr>
              <a:t>!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5224174" y="8974161"/>
            <a:ext cx="887094" cy="887094"/>
            <a:chOff x="15224174" y="8974161"/>
            <a:chExt cx="887094" cy="887094"/>
          </a:xfrm>
        </p:grpSpPr>
        <p:sp>
          <p:nvSpPr>
            <p:cNvPr id="15" name="object 15"/>
            <p:cNvSpPr/>
            <p:nvPr/>
          </p:nvSpPr>
          <p:spPr>
            <a:xfrm>
              <a:off x="15224174" y="8974161"/>
              <a:ext cx="422275" cy="422909"/>
            </a:xfrm>
            <a:custGeom>
              <a:avLst/>
              <a:gdLst/>
              <a:ahLst/>
              <a:cxnLst/>
              <a:rect l="l" t="t" r="r" b="b"/>
              <a:pathLst>
                <a:path w="422275" h="422909">
                  <a:moveTo>
                    <a:pt x="422217" y="0"/>
                  </a:moveTo>
                  <a:lnTo>
                    <a:pt x="373997" y="4900"/>
                  </a:lnTo>
                  <a:lnTo>
                    <a:pt x="327440" y="14808"/>
                  </a:lnTo>
                  <a:lnTo>
                    <a:pt x="282825" y="29444"/>
                  </a:lnTo>
                  <a:lnTo>
                    <a:pt x="240431" y="48530"/>
                  </a:lnTo>
                  <a:lnTo>
                    <a:pt x="200537" y="71785"/>
                  </a:lnTo>
                  <a:lnTo>
                    <a:pt x="163422" y="98932"/>
                  </a:lnTo>
                  <a:lnTo>
                    <a:pt x="129365" y="129692"/>
                  </a:lnTo>
                  <a:lnTo>
                    <a:pt x="98644" y="163785"/>
                  </a:lnTo>
                  <a:lnTo>
                    <a:pt x="71538" y="200933"/>
                  </a:lnTo>
                  <a:lnTo>
                    <a:pt x="48326" y="240856"/>
                  </a:lnTo>
                  <a:lnTo>
                    <a:pt x="29288" y="283277"/>
                  </a:lnTo>
                  <a:lnTo>
                    <a:pt x="14701" y="327915"/>
                  </a:lnTo>
                  <a:lnTo>
                    <a:pt x="4846" y="374493"/>
                  </a:lnTo>
                  <a:lnTo>
                    <a:pt x="0" y="422730"/>
                  </a:lnTo>
                  <a:lnTo>
                    <a:pt x="422217" y="422730"/>
                  </a:lnTo>
                  <a:lnTo>
                    <a:pt x="422217" y="0"/>
                  </a:lnTo>
                  <a:close/>
                </a:path>
              </a:pathLst>
            </a:custGeom>
            <a:solidFill>
              <a:srgbClr val="66C1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224163" y="9438265"/>
              <a:ext cx="887094" cy="422909"/>
            </a:xfrm>
            <a:custGeom>
              <a:avLst/>
              <a:gdLst/>
              <a:ahLst/>
              <a:cxnLst/>
              <a:rect l="l" t="t" r="r" b="b"/>
              <a:pathLst>
                <a:path w="887094" h="422909">
                  <a:moveTo>
                    <a:pt x="422224" y="0"/>
                  </a:moveTo>
                  <a:lnTo>
                    <a:pt x="0" y="0"/>
                  </a:lnTo>
                  <a:lnTo>
                    <a:pt x="4851" y="48234"/>
                  </a:lnTo>
                  <a:lnTo>
                    <a:pt x="14706" y="94805"/>
                  </a:lnTo>
                  <a:lnTo>
                    <a:pt x="29286" y="139446"/>
                  </a:lnTo>
                  <a:lnTo>
                    <a:pt x="48323" y="181864"/>
                  </a:lnTo>
                  <a:lnTo>
                    <a:pt x="71539" y="221792"/>
                  </a:lnTo>
                  <a:lnTo>
                    <a:pt x="98640" y="258940"/>
                  </a:lnTo>
                  <a:lnTo>
                    <a:pt x="129362" y="293027"/>
                  </a:lnTo>
                  <a:lnTo>
                    <a:pt x="163423" y="323786"/>
                  </a:lnTo>
                  <a:lnTo>
                    <a:pt x="200545" y="350939"/>
                  </a:lnTo>
                  <a:lnTo>
                    <a:pt x="240436" y="374192"/>
                  </a:lnTo>
                  <a:lnTo>
                    <a:pt x="282829" y="393280"/>
                  </a:lnTo>
                  <a:lnTo>
                    <a:pt x="327444" y="407911"/>
                  </a:lnTo>
                  <a:lnTo>
                    <a:pt x="374002" y="417830"/>
                  </a:lnTo>
                  <a:lnTo>
                    <a:pt x="422224" y="422719"/>
                  </a:lnTo>
                  <a:lnTo>
                    <a:pt x="422224" y="0"/>
                  </a:lnTo>
                  <a:close/>
                </a:path>
                <a:path w="887094" h="422909">
                  <a:moveTo>
                    <a:pt x="886853" y="0"/>
                  </a:moveTo>
                  <a:lnTo>
                    <a:pt x="464629" y="0"/>
                  </a:lnTo>
                  <a:lnTo>
                    <a:pt x="464629" y="422719"/>
                  </a:lnTo>
                  <a:lnTo>
                    <a:pt x="512851" y="417830"/>
                  </a:lnTo>
                  <a:lnTo>
                    <a:pt x="559409" y="407911"/>
                  </a:lnTo>
                  <a:lnTo>
                    <a:pt x="604024" y="393280"/>
                  </a:lnTo>
                  <a:lnTo>
                    <a:pt x="646417" y="374192"/>
                  </a:lnTo>
                  <a:lnTo>
                    <a:pt x="686320" y="350939"/>
                  </a:lnTo>
                  <a:lnTo>
                    <a:pt x="723430" y="323786"/>
                  </a:lnTo>
                  <a:lnTo>
                    <a:pt x="757491" y="293027"/>
                  </a:lnTo>
                  <a:lnTo>
                    <a:pt x="788212" y="258940"/>
                  </a:lnTo>
                  <a:lnTo>
                    <a:pt x="815314" y="221792"/>
                  </a:lnTo>
                  <a:lnTo>
                    <a:pt x="838530" y="181864"/>
                  </a:lnTo>
                  <a:lnTo>
                    <a:pt x="857567" y="139446"/>
                  </a:lnTo>
                  <a:lnTo>
                    <a:pt x="872159" y="94805"/>
                  </a:lnTo>
                  <a:lnTo>
                    <a:pt x="882002" y="48234"/>
                  </a:lnTo>
                  <a:lnTo>
                    <a:pt x="886853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688798" y="8974178"/>
              <a:ext cx="419734" cy="422909"/>
            </a:xfrm>
            <a:custGeom>
              <a:avLst/>
              <a:gdLst/>
              <a:ahLst/>
              <a:cxnLst/>
              <a:rect l="l" t="t" r="r" b="b"/>
              <a:pathLst>
                <a:path w="419734" h="422909">
                  <a:moveTo>
                    <a:pt x="207993" y="10"/>
                  </a:moveTo>
                  <a:lnTo>
                    <a:pt x="0" y="0"/>
                  </a:lnTo>
                  <a:lnTo>
                    <a:pt x="0" y="422720"/>
                  </a:lnTo>
                  <a:lnTo>
                    <a:pt x="207930" y="422720"/>
                  </a:lnTo>
                  <a:lnTo>
                    <a:pt x="256443" y="417127"/>
                  </a:lnTo>
                  <a:lnTo>
                    <a:pt x="300918" y="401220"/>
                  </a:lnTo>
                  <a:lnTo>
                    <a:pt x="340152" y="376268"/>
                  </a:lnTo>
                  <a:lnTo>
                    <a:pt x="372875" y="343538"/>
                  </a:lnTo>
                  <a:lnTo>
                    <a:pt x="397818" y="304299"/>
                  </a:lnTo>
                  <a:lnTo>
                    <a:pt x="413715" y="259819"/>
                  </a:lnTo>
                  <a:lnTo>
                    <a:pt x="419296" y="211365"/>
                  </a:lnTo>
                  <a:lnTo>
                    <a:pt x="413715" y="162911"/>
                  </a:lnTo>
                  <a:lnTo>
                    <a:pt x="397818" y="118430"/>
                  </a:lnTo>
                  <a:lnTo>
                    <a:pt x="372875" y="79191"/>
                  </a:lnTo>
                  <a:lnTo>
                    <a:pt x="340152" y="46462"/>
                  </a:lnTo>
                  <a:lnTo>
                    <a:pt x="300918" y="21509"/>
                  </a:lnTo>
                  <a:lnTo>
                    <a:pt x="256443" y="5603"/>
                  </a:lnTo>
                  <a:lnTo>
                    <a:pt x="207993" y="10"/>
                  </a:lnTo>
                  <a:close/>
                </a:path>
              </a:pathLst>
            </a:custGeom>
            <a:solidFill>
              <a:srgbClr val="A2C6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665605" algn="r">
              <a:lnSpc>
                <a:spcPct val="100000"/>
              </a:lnSpc>
              <a:spcBef>
                <a:spcPts val="114"/>
              </a:spcBef>
            </a:pPr>
            <a:r>
              <a:rPr lang="de-DE" spc="385" dirty="0">
                <a:solidFill>
                  <a:srgbClr val="006165"/>
                </a:solidFill>
              </a:rPr>
              <a:t>Ein Überblick</a:t>
            </a:r>
            <a:endParaRPr spc="125" dirty="0">
              <a:solidFill>
                <a:srgbClr val="006165"/>
              </a:solidFill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677512" y="10076234"/>
            <a:ext cx="2653665" cy="6807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2520"/>
              </a:lnSpc>
              <a:spcBef>
                <a:spcPts val="135"/>
              </a:spcBef>
            </a:pPr>
            <a:r>
              <a:rPr sz="2150" b="1" spc="55" dirty="0">
                <a:solidFill>
                  <a:srgbClr val="00A2AA"/>
                </a:solidFill>
                <a:latin typeface="Arial"/>
                <a:cs typeface="Arial"/>
              </a:rPr>
              <a:t>Christlicher</a:t>
            </a:r>
            <a:endParaRPr sz="2150">
              <a:latin typeface="Arial"/>
              <a:cs typeface="Arial"/>
            </a:endParaRPr>
          </a:p>
          <a:p>
            <a:pPr marL="12700">
              <a:lnSpc>
                <a:spcPts val="2520"/>
              </a:lnSpc>
            </a:pPr>
            <a:r>
              <a:rPr sz="2150" b="1" spc="45" dirty="0">
                <a:solidFill>
                  <a:srgbClr val="00A2AA"/>
                </a:solidFill>
                <a:latin typeface="Arial"/>
                <a:cs typeface="Arial"/>
              </a:rPr>
              <a:t>Religionsunterricht</a:t>
            </a:r>
            <a:endParaRPr sz="21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25304" y="5250106"/>
            <a:ext cx="12302490" cy="2077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</a:pPr>
            <a:r>
              <a:rPr sz="6600" spc="260" dirty="0">
                <a:solidFill>
                  <a:srgbClr val="FFFFFF"/>
                </a:solidFill>
                <a:latin typeface="Arial"/>
                <a:cs typeface="Arial"/>
              </a:rPr>
              <a:t>Christlicher</a:t>
            </a:r>
            <a:r>
              <a:rPr sz="6600" spc="-2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600" spc="220" dirty="0">
                <a:solidFill>
                  <a:srgbClr val="FFFFFF"/>
                </a:solidFill>
                <a:latin typeface="Arial"/>
                <a:cs typeface="Arial"/>
              </a:rPr>
              <a:t>Religionsunterricht</a:t>
            </a:r>
            <a:endParaRPr sz="6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325"/>
              </a:spcBef>
            </a:pPr>
            <a:r>
              <a:rPr sz="6600" spc="32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6600" spc="-3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600" spc="125" dirty="0">
                <a:solidFill>
                  <a:srgbClr val="FFFFFF"/>
                </a:solidFill>
                <a:latin typeface="Arial"/>
                <a:cs typeface="Arial"/>
              </a:rPr>
              <a:t>Niedersachsen</a:t>
            </a:r>
            <a:endParaRPr sz="6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48509" y="944853"/>
            <a:ext cx="16096357" cy="96308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de-DE" sz="6150" dirty="0">
                <a:solidFill>
                  <a:srgbClr val="006165"/>
                </a:solidFill>
              </a:rPr>
              <a:t>Worum geht es?</a:t>
            </a:r>
            <a:endParaRPr sz="6150" dirty="0">
              <a:solidFill>
                <a:srgbClr val="006165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48509" y="2026062"/>
            <a:ext cx="17698720" cy="3841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3291840">
              <a:lnSpc>
                <a:spcPct val="108900"/>
              </a:lnSpc>
              <a:spcBef>
                <a:spcPts val="2680"/>
              </a:spcBef>
              <a:tabLst>
                <a:tab pos="342900" algn="l"/>
              </a:tabLst>
            </a:pPr>
            <a:r>
              <a:rPr lang="de-DE" sz="24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Grundidee des christlichen Religionsunterrichts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7450426" y="10240078"/>
            <a:ext cx="1196975" cy="262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45" dirty="0">
                <a:solidFill>
                  <a:srgbClr val="00A2AA"/>
                </a:solidFill>
                <a:latin typeface="Arial"/>
                <a:cs typeface="Arial"/>
              </a:rPr>
              <a:t>Christlicher</a:t>
            </a:r>
            <a:endParaRPr sz="15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 rot="16560000">
            <a:off x="16862350" y="9629443"/>
            <a:ext cx="18288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60" dirty="0">
                <a:solidFill>
                  <a:srgbClr val="00A2AA"/>
                </a:solidFill>
                <a:latin typeface="Arial"/>
                <a:cs typeface="Arial"/>
              </a:rPr>
              <a:t>F</a:t>
            </a:r>
            <a:endParaRPr sz="12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 rot="17280000">
            <a:off x="16880869" y="9532521"/>
            <a:ext cx="18612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20" dirty="0">
                <a:solidFill>
                  <a:srgbClr val="00A2AA"/>
                </a:solidFill>
                <a:latin typeface="Arial"/>
                <a:cs typeface="Arial"/>
              </a:rPr>
              <a:t>ü</a:t>
            </a:r>
            <a:endParaRPr sz="12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 rot="17880000">
            <a:off x="16922135" y="9450436"/>
            <a:ext cx="171454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10" dirty="0">
                <a:solidFill>
                  <a:srgbClr val="00A2AA"/>
                </a:solidFill>
                <a:latin typeface="Arial"/>
                <a:cs typeface="Arial"/>
              </a:rPr>
              <a:t>r</a:t>
            </a:r>
            <a:endParaRPr sz="12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 rot="18960000">
            <a:off x="16993329" y="9326674"/>
            <a:ext cx="213576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dirty="0">
                <a:solidFill>
                  <a:srgbClr val="00A2AA"/>
                </a:solidFill>
                <a:latin typeface="Arial"/>
                <a:cs typeface="Arial"/>
              </a:rPr>
              <a:t>m</a:t>
            </a:r>
            <a:endParaRPr sz="12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 rot="19680000">
            <a:off x="17098512" y="9262123"/>
            <a:ext cx="165739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10" dirty="0">
                <a:solidFill>
                  <a:srgbClr val="00A2AA"/>
                </a:solidFill>
                <a:latin typeface="Arial"/>
                <a:cs typeface="Arial"/>
              </a:rPr>
              <a:t>i</a:t>
            </a:r>
            <a:endParaRPr sz="12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 rot="20160000">
            <a:off x="17155168" y="9228214"/>
            <a:ext cx="178059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70" dirty="0">
                <a:solidFill>
                  <a:srgbClr val="00A2AA"/>
                </a:solidFill>
                <a:latin typeface="Arial"/>
                <a:cs typeface="Arial"/>
              </a:rPr>
              <a:t>c</a:t>
            </a:r>
            <a:endParaRPr sz="12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 rot="20880000">
            <a:off x="17243286" y="9197471"/>
            <a:ext cx="187121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10" dirty="0">
                <a:solidFill>
                  <a:srgbClr val="00A2AA"/>
                </a:solidFill>
                <a:latin typeface="Arial"/>
                <a:cs typeface="Arial"/>
              </a:rPr>
              <a:t>h</a:t>
            </a:r>
            <a:endParaRPr sz="12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 rot="21420000">
            <a:off x="17334945" y="9185718"/>
            <a:ext cx="166874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25" dirty="0">
                <a:solidFill>
                  <a:srgbClr val="00A2AA"/>
                </a:solidFill>
                <a:latin typeface="Arial"/>
                <a:cs typeface="Arial"/>
              </a:rPr>
              <a:t>!</a:t>
            </a:r>
            <a:endParaRPr sz="125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7124185" y="9437883"/>
            <a:ext cx="645160" cy="645160"/>
            <a:chOff x="17124185" y="9437883"/>
            <a:chExt cx="645160" cy="645160"/>
          </a:xfrm>
        </p:grpSpPr>
        <p:sp>
          <p:nvSpPr>
            <p:cNvPr id="15" name="object 15"/>
            <p:cNvSpPr/>
            <p:nvPr/>
          </p:nvSpPr>
          <p:spPr>
            <a:xfrm>
              <a:off x="17124185" y="9437883"/>
              <a:ext cx="307340" cy="307975"/>
            </a:xfrm>
            <a:custGeom>
              <a:avLst/>
              <a:gdLst/>
              <a:ahLst/>
              <a:cxnLst/>
              <a:rect l="l" t="t" r="r" b="b"/>
              <a:pathLst>
                <a:path w="307340" h="307975">
                  <a:moveTo>
                    <a:pt x="307069" y="0"/>
                  </a:moveTo>
                  <a:lnTo>
                    <a:pt x="258299" y="6018"/>
                  </a:lnTo>
                  <a:lnTo>
                    <a:pt x="212060" y="19016"/>
                  </a:lnTo>
                  <a:lnTo>
                    <a:pt x="168907" y="38436"/>
                  </a:lnTo>
                  <a:lnTo>
                    <a:pt x="129397" y="63721"/>
                  </a:lnTo>
                  <a:lnTo>
                    <a:pt x="94086" y="94316"/>
                  </a:lnTo>
                  <a:lnTo>
                    <a:pt x="63531" y="129663"/>
                  </a:lnTo>
                  <a:lnTo>
                    <a:pt x="38288" y="169205"/>
                  </a:lnTo>
                  <a:lnTo>
                    <a:pt x="18914" y="212385"/>
                  </a:lnTo>
                  <a:lnTo>
                    <a:pt x="5966" y="258648"/>
                  </a:lnTo>
                  <a:lnTo>
                    <a:pt x="0" y="307435"/>
                  </a:lnTo>
                  <a:lnTo>
                    <a:pt x="307069" y="307435"/>
                  </a:lnTo>
                  <a:lnTo>
                    <a:pt x="307069" y="0"/>
                  </a:lnTo>
                  <a:close/>
                </a:path>
              </a:pathLst>
            </a:custGeom>
            <a:solidFill>
              <a:srgbClr val="66C1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124184" y="9775412"/>
              <a:ext cx="645160" cy="307975"/>
            </a:xfrm>
            <a:custGeom>
              <a:avLst/>
              <a:gdLst/>
              <a:ahLst/>
              <a:cxnLst/>
              <a:rect l="l" t="t" r="r" b="b"/>
              <a:pathLst>
                <a:path w="645159" h="307975">
                  <a:moveTo>
                    <a:pt x="307060" y="0"/>
                  </a:moveTo>
                  <a:lnTo>
                    <a:pt x="0" y="0"/>
                  </a:lnTo>
                  <a:lnTo>
                    <a:pt x="5956" y="48780"/>
                  </a:lnTo>
                  <a:lnTo>
                    <a:pt x="18910" y="95046"/>
                  </a:lnTo>
                  <a:lnTo>
                    <a:pt x="38277" y="138226"/>
                  </a:lnTo>
                  <a:lnTo>
                    <a:pt x="63525" y="177761"/>
                  </a:lnTo>
                  <a:lnTo>
                    <a:pt x="94081" y="213118"/>
                  </a:lnTo>
                  <a:lnTo>
                    <a:pt x="129387" y="243713"/>
                  </a:lnTo>
                  <a:lnTo>
                    <a:pt x="168897" y="268998"/>
                  </a:lnTo>
                  <a:lnTo>
                    <a:pt x="212051" y="288417"/>
                  </a:lnTo>
                  <a:lnTo>
                    <a:pt x="258292" y="301409"/>
                  </a:lnTo>
                  <a:lnTo>
                    <a:pt x="307060" y="307428"/>
                  </a:lnTo>
                  <a:lnTo>
                    <a:pt x="307060" y="0"/>
                  </a:lnTo>
                  <a:close/>
                </a:path>
                <a:path w="645159" h="307975">
                  <a:moveTo>
                    <a:pt x="644982" y="0"/>
                  </a:moveTo>
                  <a:lnTo>
                    <a:pt x="337908" y="0"/>
                  </a:lnTo>
                  <a:lnTo>
                    <a:pt x="337908" y="307428"/>
                  </a:lnTo>
                  <a:lnTo>
                    <a:pt x="386676" y="301409"/>
                  </a:lnTo>
                  <a:lnTo>
                    <a:pt x="432917" y="288417"/>
                  </a:lnTo>
                  <a:lnTo>
                    <a:pt x="476072" y="268998"/>
                  </a:lnTo>
                  <a:lnTo>
                    <a:pt x="515581" y="243713"/>
                  </a:lnTo>
                  <a:lnTo>
                    <a:pt x="550900" y="213118"/>
                  </a:lnTo>
                  <a:lnTo>
                    <a:pt x="581456" y="177761"/>
                  </a:lnTo>
                  <a:lnTo>
                    <a:pt x="606691" y="138226"/>
                  </a:lnTo>
                  <a:lnTo>
                    <a:pt x="626071" y="95046"/>
                  </a:lnTo>
                  <a:lnTo>
                    <a:pt x="639013" y="48780"/>
                  </a:lnTo>
                  <a:lnTo>
                    <a:pt x="644982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462095" y="9437898"/>
              <a:ext cx="305435" cy="307975"/>
            </a:xfrm>
            <a:custGeom>
              <a:avLst/>
              <a:gdLst/>
              <a:ahLst/>
              <a:cxnLst/>
              <a:rect l="l" t="t" r="r" b="b"/>
              <a:pathLst>
                <a:path w="305434" h="307975">
                  <a:moveTo>
                    <a:pt x="151262" y="0"/>
                  </a:moveTo>
                  <a:lnTo>
                    <a:pt x="0" y="0"/>
                  </a:lnTo>
                  <a:lnTo>
                    <a:pt x="0" y="307425"/>
                  </a:lnTo>
                  <a:lnTo>
                    <a:pt x="151262" y="307425"/>
                  </a:lnTo>
                  <a:lnTo>
                    <a:pt x="199838" y="299579"/>
                  </a:lnTo>
                  <a:lnTo>
                    <a:pt x="242025" y="277753"/>
                  </a:lnTo>
                  <a:lnTo>
                    <a:pt x="275292" y="244480"/>
                  </a:lnTo>
                  <a:lnTo>
                    <a:pt x="297108" y="202289"/>
                  </a:lnTo>
                  <a:lnTo>
                    <a:pt x="304943" y="153712"/>
                  </a:lnTo>
                  <a:lnTo>
                    <a:pt x="297108" y="105135"/>
                  </a:lnTo>
                  <a:lnTo>
                    <a:pt x="275292" y="62944"/>
                  </a:lnTo>
                  <a:lnTo>
                    <a:pt x="242025" y="29671"/>
                  </a:lnTo>
                  <a:lnTo>
                    <a:pt x="199838" y="7845"/>
                  </a:lnTo>
                  <a:lnTo>
                    <a:pt x="151262" y="0"/>
                  </a:lnTo>
                  <a:close/>
                </a:path>
              </a:pathLst>
            </a:custGeom>
            <a:solidFill>
              <a:srgbClr val="A2C6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40" dirty="0"/>
              <a:t>Religionsunterricht</a:t>
            </a: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18193740-E2F9-8940-A6AF-B7FC26CE8797}"/>
              </a:ext>
            </a:extLst>
          </p:cNvPr>
          <p:cNvSpPr txBox="1"/>
          <p:nvPr/>
        </p:nvSpPr>
        <p:spPr>
          <a:xfrm>
            <a:off x="1348515" y="3036280"/>
            <a:ext cx="17698714" cy="76871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Religionsunterricht wird in Zeiten unterrichtet, in denen eine religiöse Sozialisation </a:t>
            </a:r>
            <a:b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nicht mehr  vorausgesetzt werden kann: Die religiöse und weltanschauliche Pluralität nimmt zu. </a:t>
            </a:r>
            <a:r>
              <a:rPr lang="de-DE" sz="32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br>
              <a:rPr lang="de-DE" sz="32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3200" dirty="0">
              <a:solidFill>
                <a:srgbClr val="0061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de-DE" sz="36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CRU befähigt alle Lernenden, sich unabhängig von ihren religiösen Vorerfahrungen in ein eigenes Verhältnis zur christlich-religiösen Weltsicht zu setzen.</a:t>
            </a:r>
          </a:p>
          <a:p>
            <a:endParaRPr lang="de-DE" sz="2400" dirty="0">
              <a:solidFill>
                <a:srgbClr val="0061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Ausgangspunkt religiöser Bildung ist die Subjetorientierung : Sie geht vom Individuum aus, </a:t>
            </a:r>
            <a:b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in der christlichen Tradition als Gottes Ebenbild und Geschöpf verstanden wird. </a:t>
            </a:r>
            <a:b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800" dirty="0">
              <a:solidFill>
                <a:srgbClr val="0061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bietet das Fach die </a:t>
            </a:r>
            <a:r>
              <a:rPr lang="de-DE" sz="2800" b="1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Auseinandersetzung mit existenziellen Lebensfragen </a:t>
            </a:r>
            <a: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Bezug auf </a:t>
            </a:r>
          </a:p>
          <a:p>
            <a:pPr marL="2692400" indent="-274638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eigenen Lebensentwurf (Identität), </a:t>
            </a:r>
          </a:p>
          <a:p>
            <a:pPr marL="2692400" indent="-274638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Zusammenleben mit anderen (Gemeinschaft), </a:t>
            </a:r>
          </a:p>
          <a:p>
            <a:pPr marL="2692400" indent="-274638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existenzielle Fragen (Sinn und Glaube), </a:t>
            </a:r>
          </a:p>
          <a:p>
            <a:pPr marL="2692400" indent="-274638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verantwortungsvolle Partizipation (Handeln) </a:t>
            </a:r>
          </a:p>
          <a:p>
            <a:pPr marL="2692400" indent="-274638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gesellschaftlichen oder zeitlichen Bedingungen (Freiheit und Zukunft).</a:t>
            </a:r>
          </a:p>
          <a:p>
            <a:pPr marL="337185" marR="3291840" indent="-325120">
              <a:lnSpc>
                <a:spcPct val="108900"/>
              </a:lnSpc>
              <a:spcBef>
                <a:spcPts val="2680"/>
              </a:spcBef>
              <a:buChar char="•"/>
              <a:tabLst>
                <a:tab pos="342900" algn="l"/>
              </a:tabLst>
            </a:pPr>
            <a:endParaRPr lang="de-DE" sz="3200" dirty="0">
              <a:solidFill>
                <a:srgbClr val="0061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77709" y="944853"/>
            <a:ext cx="10075141" cy="96308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de-DE" sz="6150" dirty="0">
                <a:solidFill>
                  <a:srgbClr val="006165"/>
                </a:solidFill>
              </a:rPr>
              <a:t>Was ist neu am Fach?</a:t>
            </a:r>
            <a:endParaRPr sz="6150" dirty="0">
              <a:solidFill>
                <a:srgbClr val="006165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77715" y="2427792"/>
            <a:ext cx="11751535" cy="76726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de-DE" sz="3200" b="1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32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CRU vereint als neues Schulfach die beiden bisherigen                 Fächer Evangelische Religion und Katholische Religion.</a:t>
            </a:r>
          </a:p>
          <a:p>
            <a:endParaRPr lang="de-DE" sz="3200" dirty="0">
              <a:solidFill>
                <a:srgbClr val="0061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b="1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de-DE" sz="32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RU aus drei unterschiedlichen Blickwinkeln:</a:t>
            </a:r>
          </a:p>
          <a:p>
            <a:endParaRPr lang="de-DE" sz="1000" dirty="0">
              <a:solidFill>
                <a:srgbClr val="0061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è"/>
            </a:pPr>
            <a:r>
              <a:rPr lang="de-DE" sz="36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Ressourcen des Christentums</a:t>
            </a:r>
            <a:br>
              <a:rPr lang="de-DE" sz="32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Quellen, Kräfte oder Mittel, aus denen Christen Orientierung, </a:t>
            </a:r>
            <a:b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Hoffnung und Unterstützung für ihr Leben ziehen</a:t>
            </a:r>
          </a:p>
          <a:p>
            <a:pPr marL="457200" indent="-457200">
              <a:buFont typeface="Wingdings" pitchFamily="2" charset="2"/>
              <a:buChar char="è"/>
            </a:pPr>
            <a:endParaRPr lang="de-DE" sz="1000" dirty="0">
              <a:solidFill>
                <a:srgbClr val="0061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de-DE" sz="36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Interreligiöse Perspektive</a:t>
            </a:r>
          </a:p>
          <a:p>
            <a: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Austausch zwischen verschiedenen Glaubensrichtungen, </a:t>
            </a:r>
            <a:b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mit Verständnis, Vergleich und im respektvollen Dialog</a:t>
            </a:r>
          </a:p>
          <a:p>
            <a:endParaRPr lang="de-DE" sz="1000" dirty="0">
              <a:solidFill>
                <a:srgbClr val="006165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de-DE" sz="36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Gesellschaftliche und interdisziplinäre Perspektive</a:t>
            </a:r>
          </a:p>
          <a:p>
            <a: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Religion im Zusammenhang mit Gesellschaft und anderen Wissenschaften bzw. Lebensbereichen.</a:t>
            </a:r>
          </a:p>
          <a:p>
            <a:pPr marL="337185" marR="3291840" indent="-325120">
              <a:lnSpc>
                <a:spcPct val="108900"/>
              </a:lnSpc>
              <a:spcBef>
                <a:spcPts val="2680"/>
              </a:spcBef>
              <a:buChar char="•"/>
              <a:tabLst>
                <a:tab pos="342900" algn="l"/>
              </a:tabLst>
            </a:pPr>
            <a:endParaRPr lang="de-DE" sz="4100" dirty="0">
              <a:solidFill>
                <a:srgbClr val="0061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450426" y="10240078"/>
            <a:ext cx="1196975" cy="262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45" dirty="0">
                <a:solidFill>
                  <a:srgbClr val="00A2AA"/>
                </a:solidFill>
                <a:latin typeface="Arial"/>
                <a:cs typeface="Arial"/>
              </a:rPr>
              <a:t>Christlicher</a:t>
            </a:r>
            <a:endParaRPr sz="15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 rot="16560000">
            <a:off x="16862350" y="9629443"/>
            <a:ext cx="18288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60" dirty="0">
                <a:solidFill>
                  <a:srgbClr val="00A2AA"/>
                </a:solidFill>
                <a:latin typeface="Arial"/>
                <a:cs typeface="Arial"/>
              </a:rPr>
              <a:t>F</a:t>
            </a:r>
            <a:endParaRPr sz="12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 rot="17280000">
            <a:off x="16880869" y="9532521"/>
            <a:ext cx="18612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20" dirty="0">
                <a:solidFill>
                  <a:srgbClr val="00A2AA"/>
                </a:solidFill>
                <a:latin typeface="Arial"/>
                <a:cs typeface="Arial"/>
              </a:rPr>
              <a:t>ü</a:t>
            </a:r>
            <a:endParaRPr sz="12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 rot="17880000">
            <a:off x="16922135" y="9450436"/>
            <a:ext cx="171454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10" dirty="0">
                <a:solidFill>
                  <a:srgbClr val="00A2AA"/>
                </a:solidFill>
                <a:latin typeface="Arial"/>
                <a:cs typeface="Arial"/>
              </a:rPr>
              <a:t>r</a:t>
            </a:r>
            <a:endParaRPr sz="12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 rot="18960000">
            <a:off x="16993329" y="9326674"/>
            <a:ext cx="213576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dirty="0">
                <a:solidFill>
                  <a:srgbClr val="00A2AA"/>
                </a:solidFill>
                <a:latin typeface="Arial"/>
                <a:cs typeface="Arial"/>
              </a:rPr>
              <a:t>m</a:t>
            </a:r>
            <a:endParaRPr sz="12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 rot="19680000">
            <a:off x="17098512" y="9262123"/>
            <a:ext cx="165739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10" dirty="0">
                <a:solidFill>
                  <a:srgbClr val="00A2AA"/>
                </a:solidFill>
                <a:latin typeface="Arial"/>
                <a:cs typeface="Arial"/>
              </a:rPr>
              <a:t>i</a:t>
            </a:r>
            <a:endParaRPr sz="12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 rot="20160000">
            <a:off x="17155168" y="9228214"/>
            <a:ext cx="178059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70" dirty="0">
                <a:solidFill>
                  <a:srgbClr val="00A2AA"/>
                </a:solidFill>
                <a:latin typeface="Arial"/>
                <a:cs typeface="Arial"/>
              </a:rPr>
              <a:t>c</a:t>
            </a:r>
            <a:endParaRPr sz="12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 rot="20880000">
            <a:off x="17243286" y="9197471"/>
            <a:ext cx="187121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10" dirty="0">
                <a:solidFill>
                  <a:srgbClr val="00A2AA"/>
                </a:solidFill>
                <a:latin typeface="Arial"/>
                <a:cs typeface="Arial"/>
              </a:rPr>
              <a:t>h</a:t>
            </a:r>
            <a:endParaRPr sz="12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 rot="21420000">
            <a:off x="17334945" y="9185718"/>
            <a:ext cx="166874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25" dirty="0">
                <a:solidFill>
                  <a:srgbClr val="00A2AA"/>
                </a:solidFill>
                <a:latin typeface="Arial"/>
                <a:cs typeface="Arial"/>
              </a:rPr>
              <a:t>!</a:t>
            </a:r>
            <a:endParaRPr sz="125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7124185" y="9437883"/>
            <a:ext cx="645160" cy="645160"/>
            <a:chOff x="17124185" y="9437883"/>
            <a:chExt cx="645160" cy="645160"/>
          </a:xfrm>
        </p:grpSpPr>
        <p:sp>
          <p:nvSpPr>
            <p:cNvPr id="15" name="object 15"/>
            <p:cNvSpPr/>
            <p:nvPr/>
          </p:nvSpPr>
          <p:spPr>
            <a:xfrm>
              <a:off x="17124185" y="9437883"/>
              <a:ext cx="307340" cy="307975"/>
            </a:xfrm>
            <a:custGeom>
              <a:avLst/>
              <a:gdLst/>
              <a:ahLst/>
              <a:cxnLst/>
              <a:rect l="l" t="t" r="r" b="b"/>
              <a:pathLst>
                <a:path w="307340" h="307975">
                  <a:moveTo>
                    <a:pt x="307069" y="0"/>
                  </a:moveTo>
                  <a:lnTo>
                    <a:pt x="258299" y="6018"/>
                  </a:lnTo>
                  <a:lnTo>
                    <a:pt x="212060" y="19016"/>
                  </a:lnTo>
                  <a:lnTo>
                    <a:pt x="168907" y="38436"/>
                  </a:lnTo>
                  <a:lnTo>
                    <a:pt x="129397" y="63721"/>
                  </a:lnTo>
                  <a:lnTo>
                    <a:pt x="94086" y="94316"/>
                  </a:lnTo>
                  <a:lnTo>
                    <a:pt x="63531" y="129663"/>
                  </a:lnTo>
                  <a:lnTo>
                    <a:pt x="38288" y="169205"/>
                  </a:lnTo>
                  <a:lnTo>
                    <a:pt x="18914" y="212385"/>
                  </a:lnTo>
                  <a:lnTo>
                    <a:pt x="5966" y="258648"/>
                  </a:lnTo>
                  <a:lnTo>
                    <a:pt x="0" y="307435"/>
                  </a:lnTo>
                  <a:lnTo>
                    <a:pt x="307069" y="307435"/>
                  </a:lnTo>
                  <a:lnTo>
                    <a:pt x="307069" y="0"/>
                  </a:lnTo>
                  <a:close/>
                </a:path>
              </a:pathLst>
            </a:custGeom>
            <a:solidFill>
              <a:srgbClr val="66C1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124184" y="9775412"/>
              <a:ext cx="645160" cy="307975"/>
            </a:xfrm>
            <a:custGeom>
              <a:avLst/>
              <a:gdLst/>
              <a:ahLst/>
              <a:cxnLst/>
              <a:rect l="l" t="t" r="r" b="b"/>
              <a:pathLst>
                <a:path w="645159" h="307975">
                  <a:moveTo>
                    <a:pt x="307060" y="0"/>
                  </a:moveTo>
                  <a:lnTo>
                    <a:pt x="0" y="0"/>
                  </a:lnTo>
                  <a:lnTo>
                    <a:pt x="5956" y="48780"/>
                  </a:lnTo>
                  <a:lnTo>
                    <a:pt x="18910" y="95046"/>
                  </a:lnTo>
                  <a:lnTo>
                    <a:pt x="38277" y="138226"/>
                  </a:lnTo>
                  <a:lnTo>
                    <a:pt x="63525" y="177761"/>
                  </a:lnTo>
                  <a:lnTo>
                    <a:pt x="94081" y="213118"/>
                  </a:lnTo>
                  <a:lnTo>
                    <a:pt x="129387" y="243713"/>
                  </a:lnTo>
                  <a:lnTo>
                    <a:pt x="168897" y="268998"/>
                  </a:lnTo>
                  <a:lnTo>
                    <a:pt x="212051" y="288417"/>
                  </a:lnTo>
                  <a:lnTo>
                    <a:pt x="258292" y="301409"/>
                  </a:lnTo>
                  <a:lnTo>
                    <a:pt x="307060" y="307428"/>
                  </a:lnTo>
                  <a:lnTo>
                    <a:pt x="307060" y="0"/>
                  </a:lnTo>
                  <a:close/>
                </a:path>
                <a:path w="645159" h="307975">
                  <a:moveTo>
                    <a:pt x="644982" y="0"/>
                  </a:moveTo>
                  <a:lnTo>
                    <a:pt x="337908" y="0"/>
                  </a:lnTo>
                  <a:lnTo>
                    <a:pt x="337908" y="307428"/>
                  </a:lnTo>
                  <a:lnTo>
                    <a:pt x="386676" y="301409"/>
                  </a:lnTo>
                  <a:lnTo>
                    <a:pt x="432917" y="288417"/>
                  </a:lnTo>
                  <a:lnTo>
                    <a:pt x="476072" y="268998"/>
                  </a:lnTo>
                  <a:lnTo>
                    <a:pt x="515581" y="243713"/>
                  </a:lnTo>
                  <a:lnTo>
                    <a:pt x="550900" y="213118"/>
                  </a:lnTo>
                  <a:lnTo>
                    <a:pt x="581456" y="177761"/>
                  </a:lnTo>
                  <a:lnTo>
                    <a:pt x="606691" y="138226"/>
                  </a:lnTo>
                  <a:lnTo>
                    <a:pt x="626071" y="95046"/>
                  </a:lnTo>
                  <a:lnTo>
                    <a:pt x="639013" y="48780"/>
                  </a:lnTo>
                  <a:lnTo>
                    <a:pt x="644982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462095" y="9437898"/>
              <a:ext cx="305435" cy="307975"/>
            </a:xfrm>
            <a:custGeom>
              <a:avLst/>
              <a:gdLst/>
              <a:ahLst/>
              <a:cxnLst/>
              <a:rect l="l" t="t" r="r" b="b"/>
              <a:pathLst>
                <a:path w="305434" h="307975">
                  <a:moveTo>
                    <a:pt x="151262" y="0"/>
                  </a:moveTo>
                  <a:lnTo>
                    <a:pt x="0" y="0"/>
                  </a:lnTo>
                  <a:lnTo>
                    <a:pt x="0" y="307425"/>
                  </a:lnTo>
                  <a:lnTo>
                    <a:pt x="151262" y="307425"/>
                  </a:lnTo>
                  <a:lnTo>
                    <a:pt x="199838" y="299579"/>
                  </a:lnTo>
                  <a:lnTo>
                    <a:pt x="242025" y="277753"/>
                  </a:lnTo>
                  <a:lnTo>
                    <a:pt x="275292" y="244480"/>
                  </a:lnTo>
                  <a:lnTo>
                    <a:pt x="297108" y="202289"/>
                  </a:lnTo>
                  <a:lnTo>
                    <a:pt x="304943" y="153712"/>
                  </a:lnTo>
                  <a:lnTo>
                    <a:pt x="297108" y="105135"/>
                  </a:lnTo>
                  <a:lnTo>
                    <a:pt x="275292" y="62944"/>
                  </a:lnTo>
                  <a:lnTo>
                    <a:pt x="242025" y="29671"/>
                  </a:lnTo>
                  <a:lnTo>
                    <a:pt x="199838" y="7845"/>
                  </a:lnTo>
                  <a:lnTo>
                    <a:pt x="151262" y="0"/>
                  </a:lnTo>
                  <a:close/>
                </a:path>
              </a:pathLst>
            </a:custGeom>
            <a:solidFill>
              <a:srgbClr val="A2C6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40" dirty="0"/>
              <a:t>Religionsunterricht</a:t>
            </a:r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9C780975-DEE0-DF46-B136-EEAB2F43D806}"/>
              </a:ext>
            </a:extLst>
          </p:cNvPr>
          <p:cNvGrpSpPr/>
          <p:nvPr/>
        </p:nvGrpSpPr>
        <p:grpSpPr>
          <a:xfrm>
            <a:off x="603250" y="1029705"/>
            <a:ext cx="5325843" cy="8681635"/>
            <a:chOff x="7553346" y="252959"/>
            <a:chExt cx="3945483" cy="6431516"/>
          </a:xfrm>
        </p:grpSpPr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8655C5BF-85E6-334C-A111-97CB7D34E0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61667" t="29630" r="17000" b="14815"/>
            <a:stretch>
              <a:fillRect/>
            </a:stretch>
          </p:blipFill>
          <p:spPr>
            <a:xfrm>
              <a:off x="7553346" y="252959"/>
              <a:ext cx="3891747" cy="5700802"/>
            </a:xfrm>
            <a:prstGeom prst="rect">
              <a:avLst/>
            </a:prstGeom>
          </p:spPr>
        </p:pic>
        <p:sp>
          <p:nvSpPr>
            <p:cNvPr id="25" name="Ellipse 46">
              <a:extLst>
                <a:ext uri="{FF2B5EF4-FFF2-40B4-BE49-F238E27FC236}">
                  <a16:creationId xmlns:a16="http://schemas.microsoft.com/office/drawing/2014/main" id="{005E8B9E-DB57-6343-99AB-227C83C81AC8}"/>
                </a:ext>
              </a:extLst>
            </p:cNvPr>
            <p:cNvSpPr/>
            <p:nvPr/>
          </p:nvSpPr>
          <p:spPr>
            <a:xfrm>
              <a:off x="9418320" y="1280160"/>
              <a:ext cx="1672354" cy="791836"/>
            </a:xfrm>
            <a:prstGeom prst="ellipse">
              <a:avLst/>
            </a:prstGeom>
            <a:solidFill>
              <a:srgbClr val="E71224">
                <a:alpha val="5000"/>
              </a:srgbClr>
            </a:solidFill>
            <a:ln w="12600">
              <a:solidFill>
                <a:srgbClr val="E7122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rgbClr val="E71224"/>
                </a:solidFill>
              </a:endParaRPr>
            </a:p>
          </p:txBody>
        </p:sp>
        <p:sp>
          <p:nvSpPr>
            <p:cNvPr id="26" name="Ellipse 48">
              <a:extLst>
                <a:ext uri="{FF2B5EF4-FFF2-40B4-BE49-F238E27FC236}">
                  <a16:creationId xmlns:a16="http://schemas.microsoft.com/office/drawing/2014/main" id="{1FC23679-6792-1048-8CA6-13D49FD57185}"/>
                </a:ext>
              </a:extLst>
            </p:cNvPr>
            <p:cNvSpPr/>
            <p:nvPr/>
          </p:nvSpPr>
          <p:spPr>
            <a:xfrm>
              <a:off x="9154160" y="3270876"/>
              <a:ext cx="2290934" cy="986164"/>
            </a:xfrm>
            <a:prstGeom prst="ellipse">
              <a:avLst/>
            </a:prstGeom>
            <a:solidFill>
              <a:srgbClr val="E71224">
                <a:alpha val="5000"/>
              </a:srgbClr>
            </a:solidFill>
            <a:ln w="12600">
              <a:solidFill>
                <a:srgbClr val="E7122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rgbClr val="E71224"/>
                </a:solidFill>
              </a:endParaRPr>
            </a:p>
          </p:txBody>
        </p:sp>
        <p:sp>
          <p:nvSpPr>
            <p:cNvPr id="27" name="Ellipse 64">
              <a:extLst>
                <a:ext uri="{FF2B5EF4-FFF2-40B4-BE49-F238E27FC236}">
                  <a16:creationId xmlns:a16="http://schemas.microsoft.com/office/drawing/2014/main" id="{0DCB17BA-E31E-CE4B-ABD2-31166DB4FD29}"/>
                </a:ext>
              </a:extLst>
            </p:cNvPr>
            <p:cNvSpPr/>
            <p:nvPr/>
          </p:nvSpPr>
          <p:spPr>
            <a:xfrm>
              <a:off x="7583405" y="1270000"/>
              <a:ext cx="1672355" cy="802318"/>
            </a:xfrm>
            <a:prstGeom prst="ellipse">
              <a:avLst/>
            </a:prstGeom>
            <a:solidFill>
              <a:srgbClr val="E71224">
                <a:alpha val="5000"/>
              </a:srgbClr>
            </a:solidFill>
            <a:ln w="36000">
              <a:solidFill>
                <a:srgbClr val="E7122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rgbClr val="E71224"/>
                </a:solidFill>
              </a:endParaRPr>
            </a:p>
          </p:txBody>
        </p:sp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9F41698D-908D-0643-8906-49FF5B030C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1869" t="48889" r="16667" b="43259"/>
            <a:stretch>
              <a:fillRect/>
            </a:stretch>
          </p:blipFill>
          <p:spPr>
            <a:xfrm>
              <a:off x="7607082" y="5883680"/>
              <a:ext cx="3891747" cy="8007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5208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7450426" y="10240078"/>
            <a:ext cx="1196975" cy="262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45" dirty="0">
                <a:solidFill>
                  <a:srgbClr val="00A2AA"/>
                </a:solidFill>
                <a:latin typeface="Arial"/>
                <a:cs typeface="Arial"/>
              </a:rPr>
              <a:t>Christlicher</a:t>
            </a:r>
            <a:endParaRPr sz="15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 rot="16560000">
            <a:off x="16862350" y="9629443"/>
            <a:ext cx="18288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60" dirty="0">
                <a:solidFill>
                  <a:srgbClr val="00A2AA"/>
                </a:solidFill>
                <a:latin typeface="Arial"/>
                <a:cs typeface="Arial"/>
              </a:rPr>
              <a:t>F</a:t>
            </a:r>
            <a:endParaRPr sz="12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 rot="17280000">
            <a:off x="16880869" y="9532521"/>
            <a:ext cx="18612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20" dirty="0">
                <a:solidFill>
                  <a:srgbClr val="00A2AA"/>
                </a:solidFill>
                <a:latin typeface="Arial"/>
                <a:cs typeface="Arial"/>
              </a:rPr>
              <a:t>ü</a:t>
            </a:r>
            <a:endParaRPr sz="12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 rot="17880000">
            <a:off x="16922135" y="9450436"/>
            <a:ext cx="171454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10" dirty="0">
                <a:solidFill>
                  <a:srgbClr val="00A2AA"/>
                </a:solidFill>
                <a:latin typeface="Arial"/>
                <a:cs typeface="Arial"/>
              </a:rPr>
              <a:t>r</a:t>
            </a:r>
            <a:endParaRPr sz="12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 rot="18960000">
            <a:off x="16993329" y="9326674"/>
            <a:ext cx="213576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dirty="0">
                <a:solidFill>
                  <a:srgbClr val="00A2AA"/>
                </a:solidFill>
                <a:latin typeface="Arial"/>
                <a:cs typeface="Arial"/>
              </a:rPr>
              <a:t>m</a:t>
            </a:r>
            <a:endParaRPr sz="12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 rot="19680000">
            <a:off x="17098512" y="9262123"/>
            <a:ext cx="165739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10" dirty="0">
                <a:solidFill>
                  <a:srgbClr val="00A2AA"/>
                </a:solidFill>
                <a:latin typeface="Arial"/>
                <a:cs typeface="Arial"/>
              </a:rPr>
              <a:t>i</a:t>
            </a:r>
            <a:endParaRPr sz="12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 rot="20160000">
            <a:off x="17155168" y="9228214"/>
            <a:ext cx="178059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70" dirty="0">
                <a:solidFill>
                  <a:srgbClr val="00A2AA"/>
                </a:solidFill>
                <a:latin typeface="Arial"/>
                <a:cs typeface="Arial"/>
              </a:rPr>
              <a:t>c</a:t>
            </a:r>
            <a:endParaRPr sz="12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 rot="20880000">
            <a:off x="17243286" y="9197471"/>
            <a:ext cx="187121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10" dirty="0">
                <a:solidFill>
                  <a:srgbClr val="00A2AA"/>
                </a:solidFill>
                <a:latin typeface="Arial"/>
                <a:cs typeface="Arial"/>
              </a:rPr>
              <a:t>h</a:t>
            </a:r>
            <a:endParaRPr sz="12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 rot="21420000">
            <a:off x="17334945" y="9185718"/>
            <a:ext cx="166874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25" dirty="0">
                <a:solidFill>
                  <a:srgbClr val="00A2AA"/>
                </a:solidFill>
                <a:latin typeface="Arial"/>
                <a:cs typeface="Arial"/>
              </a:rPr>
              <a:t>!</a:t>
            </a:r>
            <a:endParaRPr sz="125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7124185" y="9437883"/>
            <a:ext cx="645160" cy="645160"/>
            <a:chOff x="17124185" y="9437883"/>
            <a:chExt cx="645160" cy="645160"/>
          </a:xfrm>
        </p:grpSpPr>
        <p:sp>
          <p:nvSpPr>
            <p:cNvPr id="15" name="object 15"/>
            <p:cNvSpPr/>
            <p:nvPr/>
          </p:nvSpPr>
          <p:spPr>
            <a:xfrm>
              <a:off x="17124185" y="9437883"/>
              <a:ext cx="307340" cy="307975"/>
            </a:xfrm>
            <a:custGeom>
              <a:avLst/>
              <a:gdLst/>
              <a:ahLst/>
              <a:cxnLst/>
              <a:rect l="l" t="t" r="r" b="b"/>
              <a:pathLst>
                <a:path w="307340" h="307975">
                  <a:moveTo>
                    <a:pt x="307069" y="0"/>
                  </a:moveTo>
                  <a:lnTo>
                    <a:pt x="258299" y="6018"/>
                  </a:lnTo>
                  <a:lnTo>
                    <a:pt x="212060" y="19016"/>
                  </a:lnTo>
                  <a:lnTo>
                    <a:pt x="168907" y="38436"/>
                  </a:lnTo>
                  <a:lnTo>
                    <a:pt x="129397" y="63721"/>
                  </a:lnTo>
                  <a:lnTo>
                    <a:pt x="94086" y="94316"/>
                  </a:lnTo>
                  <a:lnTo>
                    <a:pt x="63531" y="129663"/>
                  </a:lnTo>
                  <a:lnTo>
                    <a:pt x="38288" y="169205"/>
                  </a:lnTo>
                  <a:lnTo>
                    <a:pt x="18914" y="212385"/>
                  </a:lnTo>
                  <a:lnTo>
                    <a:pt x="5966" y="258648"/>
                  </a:lnTo>
                  <a:lnTo>
                    <a:pt x="0" y="307435"/>
                  </a:lnTo>
                  <a:lnTo>
                    <a:pt x="307069" y="307435"/>
                  </a:lnTo>
                  <a:lnTo>
                    <a:pt x="307069" y="0"/>
                  </a:lnTo>
                  <a:close/>
                </a:path>
              </a:pathLst>
            </a:custGeom>
            <a:solidFill>
              <a:srgbClr val="66C1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124184" y="9775412"/>
              <a:ext cx="645160" cy="307975"/>
            </a:xfrm>
            <a:custGeom>
              <a:avLst/>
              <a:gdLst/>
              <a:ahLst/>
              <a:cxnLst/>
              <a:rect l="l" t="t" r="r" b="b"/>
              <a:pathLst>
                <a:path w="645159" h="307975">
                  <a:moveTo>
                    <a:pt x="307060" y="0"/>
                  </a:moveTo>
                  <a:lnTo>
                    <a:pt x="0" y="0"/>
                  </a:lnTo>
                  <a:lnTo>
                    <a:pt x="5956" y="48780"/>
                  </a:lnTo>
                  <a:lnTo>
                    <a:pt x="18910" y="95046"/>
                  </a:lnTo>
                  <a:lnTo>
                    <a:pt x="38277" y="138226"/>
                  </a:lnTo>
                  <a:lnTo>
                    <a:pt x="63525" y="177761"/>
                  </a:lnTo>
                  <a:lnTo>
                    <a:pt x="94081" y="213118"/>
                  </a:lnTo>
                  <a:lnTo>
                    <a:pt x="129387" y="243713"/>
                  </a:lnTo>
                  <a:lnTo>
                    <a:pt x="168897" y="268998"/>
                  </a:lnTo>
                  <a:lnTo>
                    <a:pt x="212051" y="288417"/>
                  </a:lnTo>
                  <a:lnTo>
                    <a:pt x="258292" y="301409"/>
                  </a:lnTo>
                  <a:lnTo>
                    <a:pt x="307060" y="307428"/>
                  </a:lnTo>
                  <a:lnTo>
                    <a:pt x="307060" y="0"/>
                  </a:lnTo>
                  <a:close/>
                </a:path>
                <a:path w="645159" h="307975">
                  <a:moveTo>
                    <a:pt x="644982" y="0"/>
                  </a:moveTo>
                  <a:lnTo>
                    <a:pt x="337908" y="0"/>
                  </a:lnTo>
                  <a:lnTo>
                    <a:pt x="337908" y="307428"/>
                  </a:lnTo>
                  <a:lnTo>
                    <a:pt x="386676" y="301409"/>
                  </a:lnTo>
                  <a:lnTo>
                    <a:pt x="432917" y="288417"/>
                  </a:lnTo>
                  <a:lnTo>
                    <a:pt x="476072" y="268998"/>
                  </a:lnTo>
                  <a:lnTo>
                    <a:pt x="515581" y="243713"/>
                  </a:lnTo>
                  <a:lnTo>
                    <a:pt x="550900" y="213118"/>
                  </a:lnTo>
                  <a:lnTo>
                    <a:pt x="581456" y="177761"/>
                  </a:lnTo>
                  <a:lnTo>
                    <a:pt x="606691" y="138226"/>
                  </a:lnTo>
                  <a:lnTo>
                    <a:pt x="626071" y="95046"/>
                  </a:lnTo>
                  <a:lnTo>
                    <a:pt x="639013" y="48780"/>
                  </a:lnTo>
                  <a:lnTo>
                    <a:pt x="644982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462095" y="9437898"/>
              <a:ext cx="305435" cy="307975"/>
            </a:xfrm>
            <a:custGeom>
              <a:avLst/>
              <a:gdLst/>
              <a:ahLst/>
              <a:cxnLst/>
              <a:rect l="l" t="t" r="r" b="b"/>
              <a:pathLst>
                <a:path w="305434" h="307975">
                  <a:moveTo>
                    <a:pt x="151262" y="0"/>
                  </a:moveTo>
                  <a:lnTo>
                    <a:pt x="0" y="0"/>
                  </a:lnTo>
                  <a:lnTo>
                    <a:pt x="0" y="307425"/>
                  </a:lnTo>
                  <a:lnTo>
                    <a:pt x="151262" y="307425"/>
                  </a:lnTo>
                  <a:lnTo>
                    <a:pt x="199838" y="299579"/>
                  </a:lnTo>
                  <a:lnTo>
                    <a:pt x="242025" y="277753"/>
                  </a:lnTo>
                  <a:lnTo>
                    <a:pt x="275292" y="244480"/>
                  </a:lnTo>
                  <a:lnTo>
                    <a:pt x="297108" y="202289"/>
                  </a:lnTo>
                  <a:lnTo>
                    <a:pt x="304943" y="153712"/>
                  </a:lnTo>
                  <a:lnTo>
                    <a:pt x="297108" y="105135"/>
                  </a:lnTo>
                  <a:lnTo>
                    <a:pt x="275292" y="62944"/>
                  </a:lnTo>
                  <a:lnTo>
                    <a:pt x="242025" y="29671"/>
                  </a:lnTo>
                  <a:lnTo>
                    <a:pt x="199838" y="7845"/>
                  </a:lnTo>
                  <a:lnTo>
                    <a:pt x="151262" y="0"/>
                  </a:lnTo>
                  <a:close/>
                </a:path>
              </a:pathLst>
            </a:custGeom>
            <a:solidFill>
              <a:srgbClr val="A2C6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40" dirty="0"/>
              <a:t>Religionsunterricht</a:t>
            </a:r>
          </a:p>
        </p:txBody>
      </p:sp>
      <p:sp>
        <p:nvSpPr>
          <p:cNvPr id="31" name="object 4">
            <a:extLst>
              <a:ext uri="{FF2B5EF4-FFF2-40B4-BE49-F238E27FC236}">
                <a16:creationId xmlns:a16="http://schemas.microsoft.com/office/drawing/2014/main" id="{2C032B71-CCE1-7344-A342-0864E58F6A26}"/>
              </a:ext>
            </a:extLst>
          </p:cNvPr>
          <p:cNvSpPr txBox="1"/>
          <p:nvPr/>
        </p:nvSpPr>
        <p:spPr>
          <a:xfrm>
            <a:off x="6259653" y="923398"/>
            <a:ext cx="7221398" cy="14863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de-DE" sz="3200" b="1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sz="32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Inhaltsbereiche und Kompetenzen</a:t>
            </a:r>
            <a:endParaRPr lang="de-DE" sz="2800" dirty="0">
              <a:solidFill>
                <a:srgbClr val="0061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7185" marR="3291840" indent="-325120">
              <a:lnSpc>
                <a:spcPct val="108900"/>
              </a:lnSpc>
              <a:spcBef>
                <a:spcPts val="2680"/>
              </a:spcBef>
              <a:buChar char="•"/>
              <a:tabLst>
                <a:tab pos="342900" algn="l"/>
              </a:tabLst>
            </a:pPr>
            <a:endParaRPr lang="de-DE" sz="4100" dirty="0">
              <a:solidFill>
                <a:srgbClr val="0061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8DCA3613-B2C0-C444-B79D-8FBDB1DE74DF}"/>
              </a:ext>
            </a:extLst>
          </p:cNvPr>
          <p:cNvSpPr txBox="1"/>
          <p:nvPr/>
        </p:nvSpPr>
        <p:spPr>
          <a:xfrm rot="21071282">
            <a:off x="2162617" y="3148379"/>
            <a:ext cx="4500457" cy="3046988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de-DE" sz="3200" b="1" dirty="0"/>
              <a:t>Freiheit und Zukunft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z.B.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Endlichkeit und Ewigkeit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Fasten und Resilienz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Glück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DDDED37-9DC0-C546-8C0C-41DBB6498BB6}"/>
              </a:ext>
            </a:extLst>
          </p:cNvPr>
          <p:cNvSpPr txBox="1"/>
          <p:nvPr/>
        </p:nvSpPr>
        <p:spPr>
          <a:xfrm rot="359704">
            <a:off x="6639074" y="2413362"/>
            <a:ext cx="5451426" cy="25545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3200" b="1" dirty="0"/>
              <a:t>Identität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z.B.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Ritual und Segen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Einzigartigkeit vor Gott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Menschenwürde und Freiheit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28630A45-CE3C-434F-B6EF-B19CD82EF7C9}"/>
              </a:ext>
            </a:extLst>
          </p:cNvPr>
          <p:cNvSpPr txBox="1"/>
          <p:nvPr/>
        </p:nvSpPr>
        <p:spPr>
          <a:xfrm rot="1579657">
            <a:off x="12499100" y="3731652"/>
            <a:ext cx="4959156" cy="25545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3200" b="1" dirty="0">
                <a:latin typeface="Aptos Display" panose="020B0004020202020204" pitchFamily="34" charset="0"/>
                <a:cs typeface="Cavolini" panose="020B0502040204020203" pitchFamily="66" charset="0"/>
              </a:rPr>
              <a:t>Gemeinschaft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z.B.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Mitbestimmung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Beziehung und Liebe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Vielfalt der Konfessionen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96CEDE6F-66F9-6A49-9222-11D75195C0E4}"/>
              </a:ext>
            </a:extLst>
          </p:cNvPr>
          <p:cNvSpPr txBox="1"/>
          <p:nvPr/>
        </p:nvSpPr>
        <p:spPr>
          <a:xfrm rot="20209845">
            <a:off x="2045448" y="6575140"/>
            <a:ext cx="4441656" cy="255454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de-DE" sz="3200" b="1" dirty="0"/>
              <a:t>Handeln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z.B. 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Ethische Urteilsbildung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Nachhaltig leben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Gerechtigkeit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4E19B81C-756B-B647-9DEE-9BEC5ED2425D}"/>
              </a:ext>
            </a:extLst>
          </p:cNvPr>
          <p:cNvSpPr txBox="1"/>
          <p:nvPr/>
        </p:nvSpPr>
        <p:spPr>
          <a:xfrm rot="751316">
            <a:off x="11893540" y="7378726"/>
            <a:ext cx="4564832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3200" b="1" dirty="0"/>
              <a:t>Sinn und Glaube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z.B.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Taufe und Gebet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Hoffnung und Vertrauen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Wahrheit und Täuschung</a:t>
            </a:r>
          </a:p>
        </p:txBody>
      </p: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FC60AC2C-C4BD-3D48-BB81-292ED80881BE}"/>
              </a:ext>
            </a:extLst>
          </p:cNvPr>
          <p:cNvGrpSpPr/>
          <p:nvPr/>
        </p:nvGrpSpPr>
        <p:grpSpPr>
          <a:xfrm>
            <a:off x="7495450" y="5711995"/>
            <a:ext cx="3738677" cy="3738677"/>
            <a:chOff x="5074353" y="3112477"/>
            <a:chExt cx="1914363" cy="2006394"/>
          </a:xfrm>
        </p:grpSpPr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B0B1FE83-08DC-404C-B93F-5D355615C4E3}"/>
                </a:ext>
              </a:extLst>
            </p:cNvPr>
            <p:cNvSpPr txBox="1"/>
            <p:nvPr/>
          </p:nvSpPr>
          <p:spPr>
            <a:xfrm>
              <a:off x="5074353" y="3112477"/>
              <a:ext cx="1914363" cy="2006394"/>
            </a:xfrm>
            <a:prstGeom prst="rect">
              <a:avLst/>
            </a:prstGeom>
            <a:noFill/>
          </p:spPr>
          <p:txBody>
            <a:bodyPr wrap="square" rtlCol="0">
              <a:prstTxWarp prst="textCircle">
                <a:avLst/>
              </a:prstTxWarp>
              <a:spAutoFit/>
            </a:bodyPr>
            <a:lstStyle/>
            <a:p>
              <a:r>
                <a:rPr lang="de-DE" sz="3200" dirty="0">
                  <a:ln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</a:rPr>
                <a:t> wahrnehmen  +  deuten  +  urteilen   +  darstellen   +   Dialoge führen   + </a:t>
              </a:r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25A62DEE-41EA-6E46-A00B-F5A5EB4D01C9}"/>
                </a:ext>
              </a:extLst>
            </p:cNvPr>
            <p:cNvSpPr txBox="1"/>
            <p:nvPr/>
          </p:nvSpPr>
          <p:spPr>
            <a:xfrm>
              <a:off x="5585881" y="3776356"/>
              <a:ext cx="1037828" cy="644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7200" dirty="0"/>
                <a:t>CRU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5920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7450426" y="10240078"/>
            <a:ext cx="1196975" cy="262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45" dirty="0">
                <a:solidFill>
                  <a:srgbClr val="00A2AA"/>
                </a:solidFill>
                <a:latin typeface="Arial"/>
                <a:cs typeface="Arial"/>
              </a:rPr>
              <a:t>Christlicher</a:t>
            </a:r>
            <a:endParaRPr sz="15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 rot="16560000">
            <a:off x="16862350" y="9629443"/>
            <a:ext cx="18288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60" dirty="0">
                <a:solidFill>
                  <a:srgbClr val="00A2AA"/>
                </a:solidFill>
                <a:latin typeface="Arial"/>
                <a:cs typeface="Arial"/>
              </a:rPr>
              <a:t>F</a:t>
            </a:r>
            <a:endParaRPr sz="12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 rot="17280000">
            <a:off x="16880869" y="9532521"/>
            <a:ext cx="18612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20" dirty="0">
                <a:solidFill>
                  <a:srgbClr val="00A2AA"/>
                </a:solidFill>
                <a:latin typeface="Arial"/>
                <a:cs typeface="Arial"/>
              </a:rPr>
              <a:t>ü</a:t>
            </a:r>
            <a:endParaRPr sz="12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 rot="17880000">
            <a:off x="16922135" y="9450436"/>
            <a:ext cx="171454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10" dirty="0">
                <a:solidFill>
                  <a:srgbClr val="00A2AA"/>
                </a:solidFill>
                <a:latin typeface="Arial"/>
                <a:cs typeface="Arial"/>
              </a:rPr>
              <a:t>r</a:t>
            </a:r>
            <a:endParaRPr sz="12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 rot="18960000">
            <a:off x="16993329" y="9326674"/>
            <a:ext cx="213576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dirty="0">
                <a:solidFill>
                  <a:srgbClr val="00A2AA"/>
                </a:solidFill>
                <a:latin typeface="Arial"/>
                <a:cs typeface="Arial"/>
              </a:rPr>
              <a:t>m</a:t>
            </a:r>
            <a:endParaRPr sz="12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 rot="19680000">
            <a:off x="17098512" y="9262123"/>
            <a:ext cx="165739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10" dirty="0">
                <a:solidFill>
                  <a:srgbClr val="00A2AA"/>
                </a:solidFill>
                <a:latin typeface="Arial"/>
                <a:cs typeface="Arial"/>
              </a:rPr>
              <a:t>i</a:t>
            </a:r>
            <a:endParaRPr sz="12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 rot="20160000">
            <a:off x="17155168" y="9228214"/>
            <a:ext cx="178059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70" dirty="0">
                <a:solidFill>
                  <a:srgbClr val="00A2AA"/>
                </a:solidFill>
                <a:latin typeface="Arial"/>
                <a:cs typeface="Arial"/>
              </a:rPr>
              <a:t>c</a:t>
            </a:r>
            <a:endParaRPr sz="12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 rot="20880000">
            <a:off x="17243286" y="9197471"/>
            <a:ext cx="187121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10" dirty="0">
                <a:solidFill>
                  <a:srgbClr val="00A2AA"/>
                </a:solidFill>
                <a:latin typeface="Arial"/>
                <a:cs typeface="Arial"/>
              </a:rPr>
              <a:t>h</a:t>
            </a:r>
            <a:endParaRPr sz="12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 rot="21420000">
            <a:off x="17334945" y="9185718"/>
            <a:ext cx="166874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25" dirty="0">
                <a:solidFill>
                  <a:srgbClr val="00A2AA"/>
                </a:solidFill>
                <a:latin typeface="Arial"/>
                <a:cs typeface="Arial"/>
              </a:rPr>
              <a:t>!</a:t>
            </a:r>
            <a:endParaRPr sz="125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7124185" y="9437883"/>
            <a:ext cx="645160" cy="645160"/>
            <a:chOff x="17124185" y="9437883"/>
            <a:chExt cx="645160" cy="645160"/>
          </a:xfrm>
        </p:grpSpPr>
        <p:sp>
          <p:nvSpPr>
            <p:cNvPr id="15" name="object 15"/>
            <p:cNvSpPr/>
            <p:nvPr/>
          </p:nvSpPr>
          <p:spPr>
            <a:xfrm>
              <a:off x="17124185" y="9437883"/>
              <a:ext cx="307340" cy="307975"/>
            </a:xfrm>
            <a:custGeom>
              <a:avLst/>
              <a:gdLst/>
              <a:ahLst/>
              <a:cxnLst/>
              <a:rect l="l" t="t" r="r" b="b"/>
              <a:pathLst>
                <a:path w="307340" h="307975">
                  <a:moveTo>
                    <a:pt x="307069" y="0"/>
                  </a:moveTo>
                  <a:lnTo>
                    <a:pt x="258299" y="6018"/>
                  </a:lnTo>
                  <a:lnTo>
                    <a:pt x="212060" y="19016"/>
                  </a:lnTo>
                  <a:lnTo>
                    <a:pt x="168907" y="38436"/>
                  </a:lnTo>
                  <a:lnTo>
                    <a:pt x="129397" y="63721"/>
                  </a:lnTo>
                  <a:lnTo>
                    <a:pt x="94086" y="94316"/>
                  </a:lnTo>
                  <a:lnTo>
                    <a:pt x="63531" y="129663"/>
                  </a:lnTo>
                  <a:lnTo>
                    <a:pt x="38288" y="169205"/>
                  </a:lnTo>
                  <a:lnTo>
                    <a:pt x="18914" y="212385"/>
                  </a:lnTo>
                  <a:lnTo>
                    <a:pt x="5966" y="258648"/>
                  </a:lnTo>
                  <a:lnTo>
                    <a:pt x="0" y="307435"/>
                  </a:lnTo>
                  <a:lnTo>
                    <a:pt x="307069" y="307435"/>
                  </a:lnTo>
                  <a:lnTo>
                    <a:pt x="307069" y="0"/>
                  </a:lnTo>
                  <a:close/>
                </a:path>
              </a:pathLst>
            </a:custGeom>
            <a:solidFill>
              <a:srgbClr val="66C1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124184" y="9775412"/>
              <a:ext cx="645160" cy="307975"/>
            </a:xfrm>
            <a:custGeom>
              <a:avLst/>
              <a:gdLst/>
              <a:ahLst/>
              <a:cxnLst/>
              <a:rect l="l" t="t" r="r" b="b"/>
              <a:pathLst>
                <a:path w="645159" h="307975">
                  <a:moveTo>
                    <a:pt x="307060" y="0"/>
                  </a:moveTo>
                  <a:lnTo>
                    <a:pt x="0" y="0"/>
                  </a:lnTo>
                  <a:lnTo>
                    <a:pt x="5956" y="48780"/>
                  </a:lnTo>
                  <a:lnTo>
                    <a:pt x="18910" y="95046"/>
                  </a:lnTo>
                  <a:lnTo>
                    <a:pt x="38277" y="138226"/>
                  </a:lnTo>
                  <a:lnTo>
                    <a:pt x="63525" y="177761"/>
                  </a:lnTo>
                  <a:lnTo>
                    <a:pt x="94081" y="213118"/>
                  </a:lnTo>
                  <a:lnTo>
                    <a:pt x="129387" y="243713"/>
                  </a:lnTo>
                  <a:lnTo>
                    <a:pt x="168897" y="268998"/>
                  </a:lnTo>
                  <a:lnTo>
                    <a:pt x="212051" y="288417"/>
                  </a:lnTo>
                  <a:lnTo>
                    <a:pt x="258292" y="301409"/>
                  </a:lnTo>
                  <a:lnTo>
                    <a:pt x="307060" y="307428"/>
                  </a:lnTo>
                  <a:lnTo>
                    <a:pt x="307060" y="0"/>
                  </a:lnTo>
                  <a:close/>
                </a:path>
                <a:path w="645159" h="307975">
                  <a:moveTo>
                    <a:pt x="644982" y="0"/>
                  </a:moveTo>
                  <a:lnTo>
                    <a:pt x="337908" y="0"/>
                  </a:lnTo>
                  <a:lnTo>
                    <a:pt x="337908" y="307428"/>
                  </a:lnTo>
                  <a:lnTo>
                    <a:pt x="386676" y="301409"/>
                  </a:lnTo>
                  <a:lnTo>
                    <a:pt x="432917" y="288417"/>
                  </a:lnTo>
                  <a:lnTo>
                    <a:pt x="476072" y="268998"/>
                  </a:lnTo>
                  <a:lnTo>
                    <a:pt x="515581" y="243713"/>
                  </a:lnTo>
                  <a:lnTo>
                    <a:pt x="550900" y="213118"/>
                  </a:lnTo>
                  <a:lnTo>
                    <a:pt x="581456" y="177761"/>
                  </a:lnTo>
                  <a:lnTo>
                    <a:pt x="606691" y="138226"/>
                  </a:lnTo>
                  <a:lnTo>
                    <a:pt x="626071" y="95046"/>
                  </a:lnTo>
                  <a:lnTo>
                    <a:pt x="639013" y="48780"/>
                  </a:lnTo>
                  <a:lnTo>
                    <a:pt x="644982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462095" y="9437898"/>
              <a:ext cx="305435" cy="307975"/>
            </a:xfrm>
            <a:custGeom>
              <a:avLst/>
              <a:gdLst/>
              <a:ahLst/>
              <a:cxnLst/>
              <a:rect l="l" t="t" r="r" b="b"/>
              <a:pathLst>
                <a:path w="305434" h="307975">
                  <a:moveTo>
                    <a:pt x="151262" y="0"/>
                  </a:moveTo>
                  <a:lnTo>
                    <a:pt x="0" y="0"/>
                  </a:lnTo>
                  <a:lnTo>
                    <a:pt x="0" y="307425"/>
                  </a:lnTo>
                  <a:lnTo>
                    <a:pt x="151262" y="307425"/>
                  </a:lnTo>
                  <a:lnTo>
                    <a:pt x="199838" y="299579"/>
                  </a:lnTo>
                  <a:lnTo>
                    <a:pt x="242025" y="277753"/>
                  </a:lnTo>
                  <a:lnTo>
                    <a:pt x="275292" y="244480"/>
                  </a:lnTo>
                  <a:lnTo>
                    <a:pt x="297108" y="202289"/>
                  </a:lnTo>
                  <a:lnTo>
                    <a:pt x="304943" y="153712"/>
                  </a:lnTo>
                  <a:lnTo>
                    <a:pt x="297108" y="105135"/>
                  </a:lnTo>
                  <a:lnTo>
                    <a:pt x="275292" y="62944"/>
                  </a:lnTo>
                  <a:lnTo>
                    <a:pt x="242025" y="29671"/>
                  </a:lnTo>
                  <a:lnTo>
                    <a:pt x="199838" y="7845"/>
                  </a:lnTo>
                  <a:lnTo>
                    <a:pt x="151262" y="0"/>
                  </a:lnTo>
                  <a:close/>
                </a:path>
              </a:pathLst>
            </a:custGeom>
            <a:solidFill>
              <a:srgbClr val="A2C6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40" dirty="0"/>
              <a:t>Religionsunterricht</a:t>
            </a:r>
          </a:p>
        </p:txBody>
      </p:sp>
      <p:sp>
        <p:nvSpPr>
          <p:cNvPr id="23" name="object 2">
            <a:extLst>
              <a:ext uri="{FF2B5EF4-FFF2-40B4-BE49-F238E27FC236}">
                <a16:creationId xmlns:a16="http://schemas.microsoft.com/office/drawing/2014/main" id="{749F2D24-0FBC-EC45-869B-1626743CE9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48509" y="944853"/>
            <a:ext cx="16096357" cy="96308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de-DE" sz="6150" dirty="0">
                <a:solidFill>
                  <a:srgbClr val="006165"/>
                </a:solidFill>
              </a:rPr>
              <a:t>Teilnahme und Wahlmöglichkeiten</a:t>
            </a:r>
            <a:endParaRPr sz="6150" dirty="0">
              <a:solidFill>
                <a:srgbClr val="006165"/>
              </a:solidFill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8A4F5786-BD77-E84C-A2FE-27B76AE216D2}"/>
              </a:ext>
            </a:extLst>
          </p:cNvPr>
          <p:cNvSpPr txBox="1"/>
          <p:nvPr/>
        </p:nvSpPr>
        <p:spPr>
          <a:xfrm>
            <a:off x="1348509" y="2026062"/>
            <a:ext cx="17698720" cy="3841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3291840">
              <a:lnSpc>
                <a:spcPct val="108900"/>
              </a:lnSpc>
              <a:spcBef>
                <a:spcPts val="2680"/>
              </a:spcBef>
              <a:tabLst>
                <a:tab pos="342900" algn="l"/>
              </a:tabLst>
            </a:pPr>
            <a:r>
              <a:rPr lang="de-DE" sz="24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Offen für Vielfalt</a:t>
            </a:r>
          </a:p>
        </p:txBody>
      </p:sp>
      <p:sp>
        <p:nvSpPr>
          <p:cNvPr id="26" name="object 4">
            <a:extLst>
              <a:ext uri="{FF2B5EF4-FFF2-40B4-BE49-F238E27FC236}">
                <a16:creationId xmlns:a16="http://schemas.microsoft.com/office/drawing/2014/main" id="{746D3A11-0F93-E34C-A6DF-484BDF1CB4CE}"/>
              </a:ext>
            </a:extLst>
          </p:cNvPr>
          <p:cNvSpPr txBox="1"/>
          <p:nvPr/>
        </p:nvSpPr>
        <p:spPr>
          <a:xfrm>
            <a:off x="1348509" y="2978410"/>
            <a:ext cx="12347985" cy="643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de-DE" sz="4100" dirty="0">
                <a:solidFill>
                  <a:srgbClr val="006165"/>
                </a:solidFill>
              </a:rPr>
              <a:t>Am Christlichen Religionsunterreicht nehmen teil:</a:t>
            </a:r>
          </a:p>
        </p:txBody>
      </p:sp>
      <p:sp>
        <p:nvSpPr>
          <p:cNvPr id="27" name="Inhaltsplatzhalter 2">
            <a:extLst>
              <a:ext uri="{FF2B5EF4-FFF2-40B4-BE49-F238E27FC236}">
                <a16:creationId xmlns:a16="http://schemas.microsoft.com/office/drawing/2014/main" id="{4AE0F16A-989D-F14A-A565-499EB2058D46}"/>
              </a:ext>
            </a:extLst>
          </p:cNvPr>
          <p:cNvSpPr txBox="1">
            <a:spLocks/>
          </p:cNvSpPr>
          <p:nvPr/>
        </p:nvSpPr>
        <p:spPr>
          <a:xfrm>
            <a:off x="7556492" y="4309568"/>
            <a:ext cx="11811000" cy="433896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sz="4100" b="0" i="0">
                <a:solidFill>
                  <a:srgbClr val="006165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de-DE" kern="0" dirty="0"/>
              <a:t>alle </a:t>
            </a:r>
            <a:r>
              <a:rPr lang="de-DE" b="1" kern="0" dirty="0"/>
              <a:t>evangelischen und katholischen</a:t>
            </a:r>
            <a:r>
              <a:rPr lang="de-DE" kern="0" dirty="0"/>
              <a:t> </a:t>
            </a:r>
            <a:r>
              <a:rPr lang="de-DE" kern="0" dirty="0" err="1"/>
              <a:t>SuS</a:t>
            </a:r>
            <a:r>
              <a:rPr lang="de-DE" kern="0" dirty="0"/>
              <a:t>.</a:t>
            </a:r>
          </a:p>
          <a:p>
            <a:endParaRPr lang="de-DE" kern="0" dirty="0"/>
          </a:p>
          <a:p>
            <a:r>
              <a:rPr lang="de-DE" kern="0" dirty="0"/>
              <a:t>alle </a:t>
            </a:r>
            <a:r>
              <a:rPr lang="de-DE" kern="0" dirty="0" err="1"/>
              <a:t>SuS</a:t>
            </a:r>
            <a:r>
              <a:rPr lang="de-DE" kern="0" dirty="0"/>
              <a:t> </a:t>
            </a:r>
            <a:r>
              <a:rPr lang="de-DE" b="1" kern="0" dirty="0"/>
              <a:t>ohne Religion </a:t>
            </a:r>
            <a:r>
              <a:rPr lang="de-DE" kern="0" dirty="0"/>
              <a:t>mit Interesse am CRU.</a:t>
            </a:r>
          </a:p>
          <a:p>
            <a:endParaRPr lang="de-DE" kern="0" dirty="0"/>
          </a:p>
          <a:p>
            <a:r>
              <a:rPr lang="de-DE" kern="0" dirty="0"/>
              <a:t>alle </a:t>
            </a:r>
            <a:r>
              <a:rPr lang="de-DE" b="1" kern="0" dirty="0"/>
              <a:t>anders religiöse</a:t>
            </a:r>
            <a:r>
              <a:rPr lang="de-DE" kern="0" dirty="0"/>
              <a:t> </a:t>
            </a:r>
            <a:r>
              <a:rPr lang="de-DE" kern="0" dirty="0" err="1"/>
              <a:t>SuS</a:t>
            </a:r>
            <a:r>
              <a:rPr lang="de-DE" kern="0" dirty="0"/>
              <a:t> mit Interesse am CRU.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92245437-A74C-D147-AAE3-797CB9CAB4E9}"/>
              </a:ext>
            </a:extLst>
          </p:cNvPr>
          <p:cNvSpPr txBox="1"/>
          <p:nvPr/>
        </p:nvSpPr>
        <p:spPr>
          <a:xfrm>
            <a:off x="1212850" y="8321675"/>
            <a:ext cx="14097000" cy="954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Christliche Religionsunterricht ist Pflichtfach und wird zweistündig / Woche erteilt. </a:t>
            </a:r>
            <a:b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8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Abmeldung vom CRU ist zum Halbjahr auf Antrag der Eltern möglich.</a:t>
            </a:r>
          </a:p>
        </p:txBody>
      </p: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E67581B4-F034-0A4D-8908-0BB346914157}"/>
              </a:ext>
            </a:extLst>
          </p:cNvPr>
          <p:cNvCxnSpPr/>
          <p:nvPr/>
        </p:nvCxnSpPr>
        <p:spPr>
          <a:xfrm flipH="1">
            <a:off x="4293453" y="4623129"/>
            <a:ext cx="2715739" cy="802946"/>
          </a:xfrm>
          <a:prstGeom prst="straightConnector1">
            <a:avLst/>
          </a:prstGeom>
          <a:ln w="38100">
            <a:solidFill>
              <a:srgbClr val="00616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43C408EA-8C01-CC4D-ADF4-B2052138D425}"/>
              </a:ext>
            </a:extLst>
          </p:cNvPr>
          <p:cNvCxnSpPr/>
          <p:nvPr/>
        </p:nvCxnSpPr>
        <p:spPr>
          <a:xfrm flipH="1">
            <a:off x="4437986" y="5790555"/>
            <a:ext cx="2571209" cy="0"/>
          </a:xfrm>
          <a:prstGeom prst="straightConnector1">
            <a:avLst/>
          </a:prstGeom>
          <a:ln w="38100">
            <a:solidFill>
              <a:srgbClr val="00616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E2643237-3A5A-9A49-B505-1DA37FC407E2}"/>
              </a:ext>
            </a:extLst>
          </p:cNvPr>
          <p:cNvCxnSpPr>
            <a:cxnSpLocks/>
          </p:cNvCxnSpPr>
          <p:nvPr/>
        </p:nvCxnSpPr>
        <p:spPr>
          <a:xfrm flipH="1" flipV="1">
            <a:off x="4269762" y="6111875"/>
            <a:ext cx="2715738" cy="996180"/>
          </a:xfrm>
          <a:prstGeom prst="straightConnector1">
            <a:avLst/>
          </a:prstGeom>
          <a:ln w="38100">
            <a:solidFill>
              <a:srgbClr val="00616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Grafik 31">
            <a:extLst>
              <a:ext uri="{FF2B5EF4-FFF2-40B4-BE49-F238E27FC236}">
                <a16:creationId xmlns:a16="http://schemas.microsoft.com/office/drawing/2014/main" id="{6FA8C451-1960-0D47-A771-A6996F941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451" y="4383673"/>
            <a:ext cx="2830238" cy="277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34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7450426" y="10240078"/>
            <a:ext cx="1196975" cy="262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45" dirty="0">
                <a:solidFill>
                  <a:srgbClr val="00A2AA"/>
                </a:solidFill>
                <a:latin typeface="Arial"/>
                <a:cs typeface="Arial"/>
              </a:rPr>
              <a:t>Christlicher</a:t>
            </a:r>
            <a:endParaRPr sz="15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 rot="16560000">
            <a:off x="16862350" y="9629443"/>
            <a:ext cx="18288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60" dirty="0">
                <a:solidFill>
                  <a:srgbClr val="00A2AA"/>
                </a:solidFill>
                <a:latin typeface="Arial"/>
                <a:cs typeface="Arial"/>
              </a:rPr>
              <a:t>F</a:t>
            </a:r>
            <a:endParaRPr sz="12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 rot="17280000">
            <a:off x="16880869" y="9532521"/>
            <a:ext cx="18612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20" dirty="0">
                <a:solidFill>
                  <a:srgbClr val="00A2AA"/>
                </a:solidFill>
                <a:latin typeface="Arial"/>
                <a:cs typeface="Arial"/>
              </a:rPr>
              <a:t>ü</a:t>
            </a:r>
            <a:endParaRPr sz="12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 rot="17880000">
            <a:off x="16922135" y="9450436"/>
            <a:ext cx="171454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10" dirty="0">
                <a:solidFill>
                  <a:srgbClr val="00A2AA"/>
                </a:solidFill>
                <a:latin typeface="Arial"/>
                <a:cs typeface="Arial"/>
              </a:rPr>
              <a:t>r</a:t>
            </a:r>
            <a:endParaRPr sz="12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 rot="18960000">
            <a:off x="16993329" y="9326674"/>
            <a:ext cx="213576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dirty="0">
                <a:solidFill>
                  <a:srgbClr val="00A2AA"/>
                </a:solidFill>
                <a:latin typeface="Arial"/>
                <a:cs typeface="Arial"/>
              </a:rPr>
              <a:t>m</a:t>
            </a:r>
            <a:endParaRPr sz="12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 rot="19680000">
            <a:off x="17098512" y="9262123"/>
            <a:ext cx="165739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10" dirty="0">
                <a:solidFill>
                  <a:srgbClr val="00A2AA"/>
                </a:solidFill>
                <a:latin typeface="Arial"/>
                <a:cs typeface="Arial"/>
              </a:rPr>
              <a:t>i</a:t>
            </a:r>
            <a:endParaRPr sz="12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 rot="20160000">
            <a:off x="17155168" y="9228214"/>
            <a:ext cx="178059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70" dirty="0">
                <a:solidFill>
                  <a:srgbClr val="00A2AA"/>
                </a:solidFill>
                <a:latin typeface="Arial"/>
                <a:cs typeface="Arial"/>
              </a:rPr>
              <a:t>c</a:t>
            </a:r>
            <a:endParaRPr sz="12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 rot="20880000">
            <a:off x="17243286" y="9197471"/>
            <a:ext cx="187121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10" dirty="0">
                <a:solidFill>
                  <a:srgbClr val="00A2AA"/>
                </a:solidFill>
                <a:latin typeface="Arial"/>
                <a:cs typeface="Arial"/>
              </a:rPr>
              <a:t>h</a:t>
            </a:r>
            <a:endParaRPr sz="12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 rot="21420000">
            <a:off x="17334945" y="9185718"/>
            <a:ext cx="166874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25" dirty="0">
                <a:solidFill>
                  <a:srgbClr val="00A2AA"/>
                </a:solidFill>
                <a:latin typeface="Arial"/>
                <a:cs typeface="Arial"/>
              </a:rPr>
              <a:t>!</a:t>
            </a:r>
            <a:endParaRPr sz="125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7124185" y="9437883"/>
            <a:ext cx="645160" cy="645160"/>
            <a:chOff x="17124185" y="9437883"/>
            <a:chExt cx="645160" cy="645160"/>
          </a:xfrm>
        </p:grpSpPr>
        <p:sp>
          <p:nvSpPr>
            <p:cNvPr id="15" name="object 15"/>
            <p:cNvSpPr/>
            <p:nvPr/>
          </p:nvSpPr>
          <p:spPr>
            <a:xfrm>
              <a:off x="17124185" y="9437883"/>
              <a:ext cx="307340" cy="307975"/>
            </a:xfrm>
            <a:custGeom>
              <a:avLst/>
              <a:gdLst/>
              <a:ahLst/>
              <a:cxnLst/>
              <a:rect l="l" t="t" r="r" b="b"/>
              <a:pathLst>
                <a:path w="307340" h="307975">
                  <a:moveTo>
                    <a:pt x="307069" y="0"/>
                  </a:moveTo>
                  <a:lnTo>
                    <a:pt x="258299" y="6018"/>
                  </a:lnTo>
                  <a:lnTo>
                    <a:pt x="212060" y="19016"/>
                  </a:lnTo>
                  <a:lnTo>
                    <a:pt x="168907" y="38436"/>
                  </a:lnTo>
                  <a:lnTo>
                    <a:pt x="129397" y="63721"/>
                  </a:lnTo>
                  <a:lnTo>
                    <a:pt x="94086" y="94316"/>
                  </a:lnTo>
                  <a:lnTo>
                    <a:pt x="63531" y="129663"/>
                  </a:lnTo>
                  <a:lnTo>
                    <a:pt x="38288" y="169205"/>
                  </a:lnTo>
                  <a:lnTo>
                    <a:pt x="18914" y="212385"/>
                  </a:lnTo>
                  <a:lnTo>
                    <a:pt x="5966" y="258648"/>
                  </a:lnTo>
                  <a:lnTo>
                    <a:pt x="0" y="307435"/>
                  </a:lnTo>
                  <a:lnTo>
                    <a:pt x="307069" y="307435"/>
                  </a:lnTo>
                  <a:lnTo>
                    <a:pt x="307069" y="0"/>
                  </a:lnTo>
                  <a:close/>
                </a:path>
              </a:pathLst>
            </a:custGeom>
            <a:solidFill>
              <a:srgbClr val="66C1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124184" y="9775412"/>
              <a:ext cx="645160" cy="307975"/>
            </a:xfrm>
            <a:custGeom>
              <a:avLst/>
              <a:gdLst/>
              <a:ahLst/>
              <a:cxnLst/>
              <a:rect l="l" t="t" r="r" b="b"/>
              <a:pathLst>
                <a:path w="645159" h="307975">
                  <a:moveTo>
                    <a:pt x="307060" y="0"/>
                  </a:moveTo>
                  <a:lnTo>
                    <a:pt x="0" y="0"/>
                  </a:lnTo>
                  <a:lnTo>
                    <a:pt x="5956" y="48780"/>
                  </a:lnTo>
                  <a:lnTo>
                    <a:pt x="18910" y="95046"/>
                  </a:lnTo>
                  <a:lnTo>
                    <a:pt x="38277" y="138226"/>
                  </a:lnTo>
                  <a:lnTo>
                    <a:pt x="63525" y="177761"/>
                  </a:lnTo>
                  <a:lnTo>
                    <a:pt x="94081" y="213118"/>
                  </a:lnTo>
                  <a:lnTo>
                    <a:pt x="129387" y="243713"/>
                  </a:lnTo>
                  <a:lnTo>
                    <a:pt x="168897" y="268998"/>
                  </a:lnTo>
                  <a:lnTo>
                    <a:pt x="212051" y="288417"/>
                  </a:lnTo>
                  <a:lnTo>
                    <a:pt x="258292" y="301409"/>
                  </a:lnTo>
                  <a:lnTo>
                    <a:pt x="307060" y="307428"/>
                  </a:lnTo>
                  <a:lnTo>
                    <a:pt x="307060" y="0"/>
                  </a:lnTo>
                  <a:close/>
                </a:path>
                <a:path w="645159" h="307975">
                  <a:moveTo>
                    <a:pt x="644982" y="0"/>
                  </a:moveTo>
                  <a:lnTo>
                    <a:pt x="337908" y="0"/>
                  </a:lnTo>
                  <a:lnTo>
                    <a:pt x="337908" y="307428"/>
                  </a:lnTo>
                  <a:lnTo>
                    <a:pt x="386676" y="301409"/>
                  </a:lnTo>
                  <a:lnTo>
                    <a:pt x="432917" y="288417"/>
                  </a:lnTo>
                  <a:lnTo>
                    <a:pt x="476072" y="268998"/>
                  </a:lnTo>
                  <a:lnTo>
                    <a:pt x="515581" y="243713"/>
                  </a:lnTo>
                  <a:lnTo>
                    <a:pt x="550900" y="213118"/>
                  </a:lnTo>
                  <a:lnTo>
                    <a:pt x="581456" y="177761"/>
                  </a:lnTo>
                  <a:lnTo>
                    <a:pt x="606691" y="138226"/>
                  </a:lnTo>
                  <a:lnTo>
                    <a:pt x="626071" y="95046"/>
                  </a:lnTo>
                  <a:lnTo>
                    <a:pt x="639013" y="48780"/>
                  </a:lnTo>
                  <a:lnTo>
                    <a:pt x="644982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462095" y="9437898"/>
              <a:ext cx="305435" cy="307975"/>
            </a:xfrm>
            <a:custGeom>
              <a:avLst/>
              <a:gdLst/>
              <a:ahLst/>
              <a:cxnLst/>
              <a:rect l="l" t="t" r="r" b="b"/>
              <a:pathLst>
                <a:path w="305434" h="307975">
                  <a:moveTo>
                    <a:pt x="151262" y="0"/>
                  </a:moveTo>
                  <a:lnTo>
                    <a:pt x="0" y="0"/>
                  </a:lnTo>
                  <a:lnTo>
                    <a:pt x="0" y="307425"/>
                  </a:lnTo>
                  <a:lnTo>
                    <a:pt x="151262" y="307425"/>
                  </a:lnTo>
                  <a:lnTo>
                    <a:pt x="199838" y="299579"/>
                  </a:lnTo>
                  <a:lnTo>
                    <a:pt x="242025" y="277753"/>
                  </a:lnTo>
                  <a:lnTo>
                    <a:pt x="275292" y="244480"/>
                  </a:lnTo>
                  <a:lnTo>
                    <a:pt x="297108" y="202289"/>
                  </a:lnTo>
                  <a:lnTo>
                    <a:pt x="304943" y="153712"/>
                  </a:lnTo>
                  <a:lnTo>
                    <a:pt x="297108" y="105135"/>
                  </a:lnTo>
                  <a:lnTo>
                    <a:pt x="275292" y="62944"/>
                  </a:lnTo>
                  <a:lnTo>
                    <a:pt x="242025" y="29671"/>
                  </a:lnTo>
                  <a:lnTo>
                    <a:pt x="199838" y="7845"/>
                  </a:lnTo>
                  <a:lnTo>
                    <a:pt x="151262" y="0"/>
                  </a:lnTo>
                  <a:close/>
                </a:path>
              </a:pathLst>
            </a:custGeom>
            <a:solidFill>
              <a:srgbClr val="A2C6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40" dirty="0"/>
              <a:t>Religionsunterricht</a:t>
            </a:r>
          </a:p>
        </p:txBody>
      </p:sp>
      <p:sp>
        <p:nvSpPr>
          <p:cNvPr id="23" name="object 2">
            <a:extLst>
              <a:ext uri="{FF2B5EF4-FFF2-40B4-BE49-F238E27FC236}">
                <a16:creationId xmlns:a16="http://schemas.microsoft.com/office/drawing/2014/main" id="{749F2D24-0FBC-EC45-869B-1626743CE9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48509" y="944853"/>
            <a:ext cx="16096357" cy="96308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de-DE" sz="6150" dirty="0">
                <a:solidFill>
                  <a:srgbClr val="006165"/>
                </a:solidFill>
              </a:rPr>
              <a:t>Rahmenbedingungen und Einführung</a:t>
            </a:r>
            <a:endParaRPr sz="6150" dirty="0">
              <a:solidFill>
                <a:srgbClr val="006165"/>
              </a:solidFill>
            </a:endParaRPr>
          </a:p>
        </p:txBody>
      </p:sp>
      <p:sp>
        <p:nvSpPr>
          <p:cNvPr id="26" name="object 4">
            <a:extLst>
              <a:ext uri="{FF2B5EF4-FFF2-40B4-BE49-F238E27FC236}">
                <a16:creationId xmlns:a16="http://schemas.microsoft.com/office/drawing/2014/main" id="{746D3A11-0F93-E34C-A6DF-484BDF1CB4CE}"/>
              </a:ext>
            </a:extLst>
          </p:cNvPr>
          <p:cNvSpPr txBox="1"/>
          <p:nvPr/>
        </p:nvSpPr>
        <p:spPr>
          <a:xfrm>
            <a:off x="1348508" y="2504751"/>
            <a:ext cx="16780741" cy="63216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de-DE" sz="41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CRU wird</a:t>
            </a:r>
          </a:p>
          <a:p>
            <a:endParaRPr lang="de-DE" sz="4100" dirty="0">
              <a:solidFill>
                <a:srgbClr val="0061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1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vom Land </a:t>
            </a:r>
            <a:r>
              <a:rPr lang="de-DE" sz="4100" b="1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Niedersachsen</a:t>
            </a:r>
            <a:r>
              <a:rPr lang="de-DE" sz="41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gemeinsam mit den </a:t>
            </a:r>
            <a:r>
              <a:rPr lang="de-DE" sz="4100" b="1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evangelischen </a:t>
            </a:r>
            <a:br>
              <a:rPr lang="de-DE" sz="4100" b="1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4100" b="1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(Landes-)Kirchen</a:t>
            </a:r>
            <a:r>
              <a:rPr lang="de-DE" sz="41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de-DE" sz="4100" b="1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katholischen (Erz)-Bistümern</a:t>
            </a:r>
            <a:r>
              <a:rPr lang="de-DE" sz="41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100" b="1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verantwortet</a:t>
            </a:r>
            <a:r>
              <a:rPr lang="de-DE" sz="41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de-DE" sz="4100" dirty="0">
              <a:solidFill>
                <a:srgbClr val="0061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1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 </a:t>
            </a:r>
            <a:r>
              <a:rPr lang="de-DE" sz="4100" b="1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evangelischen und katholischen Grundsätzen unterrichtet</a:t>
            </a:r>
            <a:r>
              <a:rPr lang="de-DE" sz="41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de-DE" sz="4100" dirty="0">
              <a:solidFill>
                <a:srgbClr val="0061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1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dem Schuljahr 2026/27 als </a:t>
            </a:r>
            <a:r>
              <a:rPr lang="de-DE" sz="4100" b="1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ordentliches Unterrichtsfach </a:t>
            </a:r>
            <a:br>
              <a:rPr lang="de-DE" sz="4100" b="1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41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Niedersachsen verbindlich für Klasse 1 und 5 </a:t>
            </a:r>
            <a:r>
              <a:rPr lang="de-DE" sz="4100" b="1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eingeführt</a:t>
            </a:r>
            <a:r>
              <a:rPr lang="de-DE" sz="4100" dirty="0">
                <a:solidFill>
                  <a:srgbClr val="0061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DE" sz="4100" dirty="0">
              <a:solidFill>
                <a:srgbClr val="0061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663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5841" y="944077"/>
            <a:ext cx="14258809" cy="190949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de-DE" sz="6150" spc="100" dirty="0">
                <a:solidFill>
                  <a:srgbClr val="006165"/>
                </a:solidFill>
              </a:rPr>
              <a:t>Für weitere Fragen stehen wir Ihnen gerne zur Verfügung!</a:t>
            </a:r>
            <a:endParaRPr sz="6150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1215" y="3618513"/>
            <a:ext cx="5001879" cy="500796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7450426" y="10240078"/>
            <a:ext cx="1196975" cy="262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b="1" spc="45" dirty="0">
                <a:solidFill>
                  <a:srgbClr val="00A2AA"/>
                </a:solidFill>
                <a:latin typeface="Arial"/>
                <a:cs typeface="Arial"/>
              </a:rPr>
              <a:t>Christlicher</a:t>
            </a:r>
            <a:endParaRPr sz="15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 rot="16560000">
            <a:off x="16862350" y="9629443"/>
            <a:ext cx="18288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60" dirty="0">
                <a:solidFill>
                  <a:srgbClr val="00A2AA"/>
                </a:solidFill>
                <a:latin typeface="Arial"/>
                <a:cs typeface="Arial"/>
              </a:rPr>
              <a:t>F</a:t>
            </a:r>
            <a:endParaRPr sz="12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 rot="17280000">
            <a:off x="16880869" y="9532521"/>
            <a:ext cx="18612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20" dirty="0">
                <a:solidFill>
                  <a:srgbClr val="00A2AA"/>
                </a:solidFill>
                <a:latin typeface="Arial"/>
                <a:cs typeface="Arial"/>
              </a:rPr>
              <a:t>ü</a:t>
            </a:r>
            <a:endParaRPr sz="12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 rot="17880000">
            <a:off x="16922135" y="9450436"/>
            <a:ext cx="171454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10" dirty="0">
                <a:solidFill>
                  <a:srgbClr val="00A2AA"/>
                </a:solidFill>
                <a:latin typeface="Arial"/>
                <a:cs typeface="Arial"/>
              </a:rPr>
              <a:t>r</a:t>
            </a:r>
            <a:endParaRPr sz="12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 rot="18960000">
            <a:off x="16993329" y="9326674"/>
            <a:ext cx="213576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dirty="0">
                <a:solidFill>
                  <a:srgbClr val="00A2AA"/>
                </a:solidFill>
                <a:latin typeface="Arial"/>
                <a:cs typeface="Arial"/>
              </a:rPr>
              <a:t>m</a:t>
            </a:r>
            <a:endParaRPr sz="12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 rot="19680000">
            <a:off x="17098512" y="9262123"/>
            <a:ext cx="165739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10" dirty="0">
                <a:solidFill>
                  <a:srgbClr val="00A2AA"/>
                </a:solidFill>
                <a:latin typeface="Arial"/>
                <a:cs typeface="Arial"/>
              </a:rPr>
              <a:t>i</a:t>
            </a:r>
            <a:endParaRPr sz="12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 rot="20160000">
            <a:off x="17155168" y="9228214"/>
            <a:ext cx="178059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70" dirty="0">
                <a:solidFill>
                  <a:srgbClr val="00A2AA"/>
                </a:solidFill>
                <a:latin typeface="Arial"/>
                <a:cs typeface="Arial"/>
              </a:rPr>
              <a:t>c</a:t>
            </a:r>
            <a:endParaRPr sz="12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 rot="20880000">
            <a:off x="17243286" y="9197471"/>
            <a:ext cx="187121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10" dirty="0">
                <a:solidFill>
                  <a:srgbClr val="00A2AA"/>
                </a:solidFill>
                <a:latin typeface="Arial"/>
                <a:cs typeface="Arial"/>
              </a:rPr>
              <a:t>h</a:t>
            </a:r>
            <a:endParaRPr sz="12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 rot="21420000">
            <a:off x="17334945" y="9185718"/>
            <a:ext cx="166874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45"/>
              </a:lnSpc>
            </a:pPr>
            <a:r>
              <a:rPr sz="1250" b="1" spc="-25" dirty="0">
                <a:solidFill>
                  <a:srgbClr val="00A2AA"/>
                </a:solidFill>
                <a:latin typeface="Arial"/>
                <a:cs typeface="Arial"/>
              </a:rPr>
              <a:t>!</a:t>
            </a:r>
            <a:endParaRPr sz="125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7124185" y="9437883"/>
            <a:ext cx="645160" cy="645160"/>
            <a:chOff x="17124185" y="9437883"/>
            <a:chExt cx="645160" cy="645160"/>
          </a:xfrm>
        </p:grpSpPr>
        <p:sp>
          <p:nvSpPr>
            <p:cNvPr id="16" name="object 16"/>
            <p:cNvSpPr/>
            <p:nvPr/>
          </p:nvSpPr>
          <p:spPr>
            <a:xfrm>
              <a:off x="17124185" y="9437883"/>
              <a:ext cx="307340" cy="307975"/>
            </a:xfrm>
            <a:custGeom>
              <a:avLst/>
              <a:gdLst/>
              <a:ahLst/>
              <a:cxnLst/>
              <a:rect l="l" t="t" r="r" b="b"/>
              <a:pathLst>
                <a:path w="307340" h="307975">
                  <a:moveTo>
                    <a:pt x="307069" y="0"/>
                  </a:moveTo>
                  <a:lnTo>
                    <a:pt x="258299" y="6018"/>
                  </a:lnTo>
                  <a:lnTo>
                    <a:pt x="212060" y="19016"/>
                  </a:lnTo>
                  <a:lnTo>
                    <a:pt x="168907" y="38436"/>
                  </a:lnTo>
                  <a:lnTo>
                    <a:pt x="129397" y="63721"/>
                  </a:lnTo>
                  <a:lnTo>
                    <a:pt x="94086" y="94316"/>
                  </a:lnTo>
                  <a:lnTo>
                    <a:pt x="63531" y="129663"/>
                  </a:lnTo>
                  <a:lnTo>
                    <a:pt x="38288" y="169205"/>
                  </a:lnTo>
                  <a:lnTo>
                    <a:pt x="18914" y="212385"/>
                  </a:lnTo>
                  <a:lnTo>
                    <a:pt x="5966" y="258648"/>
                  </a:lnTo>
                  <a:lnTo>
                    <a:pt x="0" y="307435"/>
                  </a:lnTo>
                  <a:lnTo>
                    <a:pt x="307069" y="307435"/>
                  </a:lnTo>
                  <a:lnTo>
                    <a:pt x="307069" y="0"/>
                  </a:lnTo>
                  <a:close/>
                </a:path>
              </a:pathLst>
            </a:custGeom>
            <a:solidFill>
              <a:srgbClr val="66C1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124184" y="9775412"/>
              <a:ext cx="645160" cy="307975"/>
            </a:xfrm>
            <a:custGeom>
              <a:avLst/>
              <a:gdLst/>
              <a:ahLst/>
              <a:cxnLst/>
              <a:rect l="l" t="t" r="r" b="b"/>
              <a:pathLst>
                <a:path w="645159" h="307975">
                  <a:moveTo>
                    <a:pt x="307060" y="0"/>
                  </a:moveTo>
                  <a:lnTo>
                    <a:pt x="0" y="0"/>
                  </a:lnTo>
                  <a:lnTo>
                    <a:pt x="5956" y="48780"/>
                  </a:lnTo>
                  <a:lnTo>
                    <a:pt x="18910" y="95046"/>
                  </a:lnTo>
                  <a:lnTo>
                    <a:pt x="38277" y="138226"/>
                  </a:lnTo>
                  <a:lnTo>
                    <a:pt x="63525" y="177761"/>
                  </a:lnTo>
                  <a:lnTo>
                    <a:pt x="94081" y="213118"/>
                  </a:lnTo>
                  <a:lnTo>
                    <a:pt x="129387" y="243713"/>
                  </a:lnTo>
                  <a:lnTo>
                    <a:pt x="168897" y="268998"/>
                  </a:lnTo>
                  <a:lnTo>
                    <a:pt x="212051" y="288417"/>
                  </a:lnTo>
                  <a:lnTo>
                    <a:pt x="258292" y="301409"/>
                  </a:lnTo>
                  <a:lnTo>
                    <a:pt x="307060" y="307428"/>
                  </a:lnTo>
                  <a:lnTo>
                    <a:pt x="307060" y="0"/>
                  </a:lnTo>
                  <a:close/>
                </a:path>
                <a:path w="645159" h="307975">
                  <a:moveTo>
                    <a:pt x="644982" y="0"/>
                  </a:moveTo>
                  <a:lnTo>
                    <a:pt x="337908" y="0"/>
                  </a:lnTo>
                  <a:lnTo>
                    <a:pt x="337908" y="307428"/>
                  </a:lnTo>
                  <a:lnTo>
                    <a:pt x="386676" y="301409"/>
                  </a:lnTo>
                  <a:lnTo>
                    <a:pt x="432917" y="288417"/>
                  </a:lnTo>
                  <a:lnTo>
                    <a:pt x="476072" y="268998"/>
                  </a:lnTo>
                  <a:lnTo>
                    <a:pt x="515581" y="243713"/>
                  </a:lnTo>
                  <a:lnTo>
                    <a:pt x="550900" y="213118"/>
                  </a:lnTo>
                  <a:lnTo>
                    <a:pt x="581456" y="177761"/>
                  </a:lnTo>
                  <a:lnTo>
                    <a:pt x="606691" y="138226"/>
                  </a:lnTo>
                  <a:lnTo>
                    <a:pt x="626071" y="95046"/>
                  </a:lnTo>
                  <a:lnTo>
                    <a:pt x="639013" y="48780"/>
                  </a:lnTo>
                  <a:lnTo>
                    <a:pt x="644982" y="0"/>
                  </a:lnTo>
                  <a:close/>
                </a:path>
              </a:pathLst>
            </a:custGeom>
            <a:solidFill>
              <a:srgbClr val="00A2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7462095" y="9437898"/>
              <a:ext cx="305435" cy="307975"/>
            </a:xfrm>
            <a:custGeom>
              <a:avLst/>
              <a:gdLst/>
              <a:ahLst/>
              <a:cxnLst/>
              <a:rect l="l" t="t" r="r" b="b"/>
              <a:pathLst>
                <a:path w="305434" h="307975">
                  <a:moveTo>
                    <a:pt x="151262" y="0"/>
                  </a:moveTo>
                  <a:lnTo>
                    <a:pt x="0" y="0"/>
                  </a:lnTo>
                  <a:lnTo>
                    <a:pt x="0" y="307425"/>
                  </a:lnTo>
                  <a:lnTo>
                    <a:pt x="151262" y="307425"/>
                  </a:lnTo>
                  <a:lnTo>
                    <a:pt x="199838" y="299579"/>
                  </a:lnTo>
                  <a:lnTo>
                    <a:pt x="242025" y="277753"/>
                  </a:lnTo>
                  <a:lnTo>
                    <a:pt x="275292" y="244480"/>
                  </a:lnTo>
                  <a:lnTo>
                    <a:pt x="297108" y="202289"/>
                  </a:lnTo>
                  <a:lnTo>
                    <a:pt x="304943" y="153712"/>
                  </a:lnTo>
                  <a:lnTo>
                    <a:pt x="297108" y="105135"/>
                  </a:lnTo>
                  <a:lnTo>
                    <a:pt x="275292" y="62944"/>
                  </a:lnTo>
                  <a:lnTo>
                    <a:pt x="242025" y="29671"/>
                  </a:lnTo>
                  <a:lnTo>
                    <a:pt x="199838" y="7845"/>
                  </a:lnTo>
                  <a:lnTo>
                    <a:pt x="151262" y="0"/>
                  </a:lnTo>
                  <a:close/>
                </a:path>
              </a:pathLst>
            </a:custGeom>
            <a:solidFill>
              <a:srgbClr val="A2C6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40" dirty="0"/>
              <a:t>Religionsunterricht</a:t>
            </a: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F889C96F-A603-4F4D-8AC1-535BA7674D2E}"/>
              </a:ext>
            </a:extLst>
          </p:cNvPr>
          <p:cNvSpPr txBox="1"/>
          <p:nvPr/>
        </p:nvSpPr>
        <p:spPr>
          <a:xfrm>
            <a:off x="6851650" y="3531267"/>
            <a:ext cx="12347985" cy="505971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100" dirty="0">
                <a:solidFill>
                  <a:srgbClr val="00616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www.christlicher-religionsunterricht.de</a:t>
            </a:r>
            <a:endParaRPr lang="de-DE" sz="4100" dirty="0">
              <a:solidFill>
                <a:srgbClr val="006165"/>
              </a:solidFill>
            </a:endParaRPr>
          </a:p>
          <a:p>
            <a:endParaRPr lang="de-DE" sz="4100" dirty="0">
              <a:solidFill>
                <a:srgbClr val="006165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100" dirty="0" err="1">
                <a:solidFill>
                  <a:srgbClr val="006165"/>
                </a:solidFill>
              </a:rPr>
              <a:t>ReligionslehrerInnen</a:t>
            </a:r>
            <a:r>
              <a:rPr lang="de-DE" sz="4100" dirty="0">
                <a:solidFill>
                  <a:srgbClr val="006165"/>
                </a:solidFill>
              </a:rPr>
              <a:t> der Schulen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de-DE" sz="4100" dirty="0">
              <a:solidFill>
                <a:srgbClr val="006165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100" dirty="0">
                <a:solidFill>
                  <a:srgbClr val="006165"/>
                </a:solidFill>
              </a:rPr>
              <a:t>Fachberaterinnen und Fachberater für Religion </a:t>
            </a:r>
            <a:br>
              <a:rPr lang="de-DE" sz="4100" dirty="0">
                <a:solidFill>
                  <a:srgbClr val="006165"/>
                </a:solidFill>
              </a:rPr>
            </a:br>
            <a:r>
              <a:rPr lang="de-DE" sz="4100" dirty="0">
                <a:solidFill>
                  <a:srgbClr val="006165"/>
                </a:solidFill>
              </a:rPr>
              <a:t>des Landes Niedersachsen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de-DE" sz="4100" dirty="0">
              <a:solidFill>
                <a:srgbClr val="006165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100" dirty="0">
                <a:solidFill>
                  <a:srgbClr val="006165"/>
                </a:solidFill>
              </a:rPr>
              <a:t>Die Landeskirchen und Bistümer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A61A6C45-8168-C845-A722-52ECB6F102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65293" y="3618513"/>
            <a:ext cx="1708150" cy="17081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{55916AF4-B1F0-2842-84D0-71CB49C0EB8A}tf10001061</Template>
  <TotalTime>0</TotalTime>
  <Words>526</Words>
  <Application>Microsoft Office PowerPoint</Application>
  <PresentationFormat>Benutzerdefiniert</PresentationFormat>
  <Paragraphs>152</Paragraphs>
  <Slides>7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Aptos Display</vt:lpstr>
      <vt:lpstr>Arial</vt:lpstr>
      <vt:lpstr>Calibri</vt:lpstr>
      <vt:lpstr>Wingdings</vt:lpstr>
      <vt:lpstr>Office Theme</vt:lpstr>
      <vt:lpstr>Ein Überblick</vt:lpstr>
      <vt:lpstr>Worum geht es?</vt:lpstr>
      <vt:lpstr>Was ist neu am Fach?</vt:lpstr>
      <vt:lpstr>PowerPoint-Präsentation</vt:lpstr>
      <vt:lpstr>Teilnahme und Wahlmöglichkeiten</vt:lpstr>
      <vt:lpstr>Rahmenbedingungen und Einführung</vt:lpstr>
      <vt:lpstr>Für weitere Fragen stehen wir Ihnen gerne zur Verfügung!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cru_PP_RZ_260610</dc:title>
  <cp:lastModifiedBy>Griese, Jessica</cp:lastModifiedBy>
  <cp:revision>5</cp:revision>
  <dcterms:created xsi:type="dcterms:W3CDTF">2026-06-15T12:52:41Z</dcterms:created>
  <dcterms:modified xsi:type="dcterms:W3CDTF">2026-07-06T05:42:47Z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2026-06-10T00:00:00Z</vt:filetime>
  </property>
  <property fmtid="{D5CDD505-2E9C-101B-9397-08002B2CF9AE}" pid="3" name="Creator">
    <vt:lpwstr>Adobe Illustrator 27.6 (Macintosh)</vt:lpwstr>
  </property>
  <property fmtid="{D5CDD505-2E9C-101B-9397-08002B2CF9AE}" pid="4" name="LastSaved">
    <vt:filetime>2026-06-15T00:00:00Z</vt:filetime>
  </property>
</Properties>
</file>